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3" r:id="rId4"/>
    <p:sldId id="268" r:id="rId5"/>
    <p:sldId id="259" r:id="rId6"/>
    <p:sldId id="261" r:id="rId7"/>
    <p:sldId id="262" r:id="rId8"/>
    <p:sldId id="264" r:id="rId9"/>
    <p:sldId id="287" r:id="rId10"/>
    <p:sldId id="282" r:id="rId11"/>
    <p:sldId id="283" r:id="rId12"/>
    <p:sldId id="284" r:id="rId13"/>
    <p:sldId id="285" r:id="rId14"/>
    <p:sldId id="286" r:id="rId15"/>
    <p:sldId id="269" r:id="rId16"/>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p:restoredTop sz="94524"/>
  </p:normalViewPr>
  <p:slideViewPr>
    <p:cSldViewPr>
      <p:cViewPr varScale="1">
        <p:scale>
          <a:sx n="90" d="100"/>
          <a:sy n="90" d="100"/>
        </p:scale>
        <p:origin x="17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35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2B3C87-B5E0-6943-B75A-72E0017EDBFA}" type="doc">
      <dgm:prSet loTypeId="urn:microsoft.com/office/officeart/2005/8/layout/cycle1" loCatId="cycle" qsTypeId="urn:microsoft.com/office/officeart/2005/8/quickstyle/simple1" qsCatId="simple" csTypeId="urn:microsoft.com/office/officeart/2005/8/colors/accent1_2" csCatId="accent1"/>
      <dgm:spPr/>
    </dgm:pt>
    <dgm:pt modelId="{2E88A974-5E8B-C549-BA3A-D26B01CDBDC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accent2"/>
              </a:solidFill>
              <a:effectLst/>
              <a:latin typeface="Arial" panose="020B0604020202020204" pitchFamily="34" charset="0"/>
            </a:rPr>
            <a:t>Builder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accent2"/>
              </a:solidFill>
              <a:effectLst/>
              <a:latin typeface="Arial" panose="020B0604020202020204" pitchFamily="34" charset="0"/>
            </a:rPr>
            <a:t>(2:18; 4:6; 6:15)</a:t>
          </a:r>
        </a:p>
      </dgm:t>
    </dgm:pt>
    <dgm:pt modelId="{DBEC45D9-66BB-1147-8C4A-F8437FDD6896}" type="parTrans" cxnId="{B81BE36B-AB31-5E43-9EEC-8D45C17B7F61}">
      <dgm:prSet/>
      <dgm:spPr/>
    </dgm:pt>
    <dgm:pt modelId="{04285801-AF2F-DD40-9284-761096685A22}" type="sibTrans" cxnId="{B81BE36B-AB31-5E43-9EEC-8D45C17B7F61}">
      <dgm:prSet/>
      <dgm:spPr/>
    </dgm:pt>
    <dgm:pt modelId="{F68F03C9-BCAB-A648-8678-D80A77CC9D4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accent2"/>
              </a:solidFill>
              <a:effectLst/>
              <a:latin typeface="Arial" panose="020B0604020202020204" pitchFamily="34" charset="0"/>
            </a:rPr>
            <a:t>Governor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accent2"/>
              </a:solidFill>
              <a:effectLst/>
              <a:latin typeface="Arial" panose="020B0604020202020204" pitchFamily="34" charset="0"/>
            </a:rPr>
            <a:t>(5:14; 7:1 ff.)</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accent2"/>
            </a:solidFill>
            <a:effectLst/>
            <a:latin typeface="Arial" panose="020B0604020202020204" pitchFamily="34" charset="0"/>
          </a:endParaRPr>
        </a:p>
      </dgm:t>
    </dgm:pt>
    <dgm:pt modelId="{B2EF2BA8-494D-4643-B478-F240D4BD74B0}" type="parTrans" cxnId="{76509A25-1CC4-FE43-BDD7-EA373A959F77}">
      <dgm:prSet/>
      <dgm:spPr/>
    </dgm:pt>
    <dgm:pt modelId="{57F18A99-EBB1-B348-A08C-920748DFEEB2}" type="sibTrans" cxnId="{76509A25-1CC4-FE43-BDD7-EA373A959F77}">
      <dgm:prSet/>
      <dgm:spPr/>
    </dgm:pt>
    <dgm:pt modelId="{B3234051-42E3-A849-B508-CE500D86103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accent2"/>
              </a:solidFill>
              <a:effectLst/>
              <a:latin typeface="Arial" panose="020B0604020202020204" pitchFamily="34" charset="0"/>
            </a:rPr>
            <a:t>Cupbearer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accent2"/>
              </a:solidFill>
              <a:effectLst/>
              <a:latin typeface="Arial" panose="020B0604020202020204" pitchFamily="34" charset="0"/>
            </a:rPr>
            <a:t>(1:11; 2:4)</a:t>
          </a:r>
        </a:p>
      </dgm:t>
    </dgm:pt>
    <dgm:pt modelId="{179D950F-D362-2A45-9986-468953DC6EC8}" type="parTrans" cxnId="{92C752F1-D201-454A-A11C-6998E433C978}">
      <dgm:prSet/>
      <dgm:spPr/>
    </dgm:pt>
    <dgm:pt modelId="{80067507-E93E-9043-9001-5C07C8BB4E8E}" type="sibTrans" cxnId="{92C752F1-D201-454A-A11C-6998E433C978}">
      <dgm:prSet/>
      <dgm:spPr/>
    </dgm:pt>
    <dgm:pt modelId="{AB579630-F10E-FB47-A7F2-9ABC3F4789BB}" type="pres">
      <dgm:prSet presAssocID="{612B3C87-B5E0-6943-B75A-72E0017EDBFA}" presName="cycle" presStyleCnt="0">
        <dgm:presLayoutVars>
          <dgm:dir/>
          <dgm:resizeHandles val="exact"/>
        </dgm:presLayoutVars>
      </dgm:prSet>
      <dgm:spPr/>
    </dgm:pt>
    <dgm:pt modelId="{EDE6F26D-082B-D248-A27F-E05AD9D06360}" type="pres">
      <dgm:prSet presAssocID="{2E88A974-5E8B-C549-BA3A-D26B01CDBDCC}" presName="dummy" presStyleCnt="0"/>
      <dgm:spPr/>
    </dgm:pt>
    <dgm:pt modelId="{AC0EB2AF-46BF-354F-BE26-690270D130FC}" type="pres">
      <dgm:prSet presAssocID="{2E88A974-5E8B-C549-BA3A-D26B01CDBDCC}" presName="node" presStyleLbl="revTx" presStyleIdx="0" presStyleCnt="3">
        <dgm:presLayoutVars>
          <dgm:bulletEnabled val="1"/>
        </dgm:presLayoutVars>
      </dgm:prSet>
      <dgm:spPr/>
    </dgm:pt>
    <dgm:pt modelId="{98395F63-F481-1B4D-88E8-6C0FDC8AF676}" type="pres">
      <dgm:prSet presAssocID="{04285801-AF2F-DD40-9284-761096685A22}" presName="sibTrans" presStyleLbl="node1" presStyleIdx="0" presStyleCnt="3"/>
      <dgm:spPr/>
    </dgm:pt>
    <dgm:pt modelId="{7CE45FCA-531D-9D4C-9215-6966C7E159E8}" type="pres">
      <dgm:prSet presAssocID="{F68F03C9-BCAB-A648-8678-D80A77CC9D41}" presName="dummy" presStyleCnt="0"/>
      <dgm:spPr/>
    </dgm:pt>
    <dgm:pt modelId="{61A7451F-BFBD-FE4D-8FBD-0125F2F3C99F}" type="pres">
      <dgm:prSet presAssocID="{F68F03C9-BCAB-A648-8678-D80A77CC9D41}" presName="node" presStyleLbl="revTx" presStyleIdx="1" presStyleCnt="3">
        <dgm:presLayoutVars>
          <dgm:bulletEnabled val="1"/>
        </dgm:presLayoutVars>
      </dgm:prSet>
      <dgm:spPr/>
    </dgm:pt>
    <dgm:pt modelId="{221EB89A-D5D3-E942-9DC4-C93FC35448C8}" type="pres">
      <dgm:prSet presAssocID="{57F18A99-EBB1-B348-A08C-920748DFEEB2}" presName="sibTrans" presStyleLbl="node1" presStyleIdx="1" presStyleCnt="3"/>
      <dgm:spPr/>
    </dgm:pt>
    <dgm:pt modelId="{393C2613-913B-C04D-9935-4E99AD368986}" type="pres">
      <dgm:prSet presAssocID="{B3234051-42E3-A849-B508-CE500D86103A}" presName="dummy" presStyleCnt="0"/>
      <dgm:spPr/>
    </dgm:pt>
    <dgm:pt modelId="{F62FD897-6713-2C42-92E2-423E5DD77E88}" type="pres">
      <dgm:prSet presAssocID="{B3234051-42E3-A849-B508-CE500D86103A}" presName="node" presStyleLbl="revTx" presStyleIdx="2" presStyleCnt="3">
        <dgm:presLayoutVars>
          <dgm:bulletEnabled val="1"/>
        </dgm:presLayoutVars>
      </dgm:prSet>
      <dgm:spPr/>
    </dgm:pt>
    <dgm:pt modelId="{FAE9D5BC-F5FF-AB4F-B2F8-B953FDBAA0C8}" type="pres">
      <dgm:prSet presAssocID="{80067507-E93E-9043-9001-5C07C8BB4E8E}" presName="sibTrans" presStyleLbl="node1" presStyleIdx="2" presStyleCnt="3"/>
      <dgm:spPr/>
    </dgm:pt>
  </dgm:ptLst>
  <dgm:cxnLst>
    <dgm:cxn modelId="{B925E80E-3467-0F4B-9A88-C2FC0E1B3AEF}" type="presOf" srcId="{F68F03C9-BCAB-A648-8678-D80A77CC9D41}" destId="{61A7451F-BFBD-FE4D-8FBD-0125F2F3C99F}" srcOrd="0" destOrd="0" presId="urn:microsoft.com/office/officeart/2005/8/layout/cycle1"/>
    <dgm:cxn modelId="{76509A25-1CC4-FE43-BDD7-EA373A959F77}" srcId="{612B3C87-B5E0-6943-B75A-72E0017EDBFA}" destId="{F68F03C9-BCAB-A648-8678-D80A77CC9D41}" srcOrd="1" destOrd="0" parTransId="{B2EF2BA8-494D-4643-B478-F240D4BD74B0}" sibTransId="{57F18A99-EBB1-B348-A08C-920748DFEEB2}"/>
    <dgm:cxn modelId="{B81BE36B-AB31-5E43-9EEC-8D45C17B7F61}" srcId="{612B3C87-B5E0-6943-B75A-72E0017EDBFA}" destId="{2E88A974-5E8B-C549-BA3A-D26B01CDBDCC}" srcOrd="0" destOrd="0" parTransId="{DBEC45D9-66BB-1147-8C4A-F8437FDD6896}" sibTransId="{04285801-AF2F-DD40-9284-761096685A22}"/>
    <dgm:cxn modelId="{0B7013AC-86A1-D648-836E-201AE1F9EB78}" type="presOf" srcId="{612B3C87-B5E0-6943-B75A-72E0017EDBFA}" destId="{AB579630-F10E-FB47-A7F2-9ABC3F4789BB}" srcOrd="0" destOrd="0" presId="urn:microsoft.com/office/officeart/2005/8/layout/cycle1"/>
    <dgm:cxn modelId="{A5EB07BF-75E7-2340-854A-B6002B36B72F}" type="presOf" srcId="{80067507-E93E-9043-9001-5C07C8BB4E8E}" destId="{FAE9D5BC-F5FF-AB4F-B2F8-B953FDBAA0C8}" srcOrd="0" destOrd="0" presId="urn:microsoft.com/office/officeart/2005/8/layout/cycle1"/>
    <dgm:cxn modelId="{978E24EA-8140-E04C-A52C-097BC9654340}" type="presOf" srcId="{2E88A974-5E8B-C549-BA3A-D26B01CDBDCC}" destId="{AC0EB2AF-46BF-354F-BE26-690270D130FC}" srcOrd="0" destOrd="0" presId="urn:microsoft.com/office/officeart/2005/8/layout/cycle1"/>
    <dgm:cxn modelId="{92C752F1-D201-454A-A11C-6998E433C978}" srcId="{612B3C87-B5E0-6943-B75A-72E0017EDBFA}" destId="{B3234051-42E3-A849-B508-CE500D86103A}" srcOrd="2" destOrd="0" parTransId="{179D950F-D362-2A45-9986-468953DC6EC8}" sibTransId="{80067507-E93E-9043-9001-5C07C8BB4E8E}"/>
    <dgm:cxn modelId="{914FE6F1-E55F-F549-B66D-19DB9A2361E8}" type="presOf" srcId="{04285801-AF2F-DD40-9284-761096685A22}" destId="{98395F63-F481-1B4D-88E8-6C0FDC8AF676}" srcOrd="0" destOrd="0" presId="urn:microsoft.com/office/officeart/2005/8/layout/cycle1"/>
    <dgm:cxn modelId="{D6939BFC-15E9-3346-9E01-A2F9EF8B1F28}" type="presOf" srcId="{B3234051-42E3-A849-B508-CE500D86103A}" destId="{F62FD897-6713-2C42-92E2-423E5DD77E88}" srcOrd="0" destOrd="0" presId="urn:microsoft.com/office/officeart/2005/8/layout/cycle1"/>
    <dgm:cxn modelId="{71D9CFFF-17AA-3044-9576-6174356BC2ED}" type="presOf" srcId="{57F18A99-EBB1-B348-A08C-920748DFEEB2}" destId="{221EB89A-D5D3-E942-9DC4-C93FC35448C8}" srcOrd="0" destOrd="0" presId="urn:microsoft.com/office/officeart/2005/8/layout/cycle1"/>
    <dgm:cxn modelId="{449F566C-8683-5449-B2C9-976C4485F4E6}" type="presParOf" srcId="{AB579630-F10E-FB47-A7F2-9ABC3F4789BB}" destId="{EDE6F26D-082B-D248-A27F-E05AD9D06360}" srcOrd="0" destOrd="0" presId="urn:microsoft.com/office/officeart/2005/8/layout/cycle1"/>
    <dgm:cxn modelId="{D5670C12-BBD7-3747-81C7-D20661FD8396}" type="presParOf" srcId="{AB579630-F10E-FB47-A7F2-9ABC3F4789BB}" destId="{AC0EB2AF-46BF-354F-BE26-690270D130FC}" srcOrd="1" destOrd="0" presId="urn:microsoft.com/office/officeart/2005/8/layout/cycle1"/>
    <dgm:cxn modelId="{863F154F-98F7-6C44-9D45-A55A6A4157F9}" type="presParOf" srcId="{AB579630-F10E-FB47-A7F2-9ABC3F4789BB}" destId="{98395F63-F481-1B4D-88E8-6C0FDC8AF676}" srcOrd="2" destOrd="0" presId="urn:microsoft.com/office/officeart/2005/8/layout/cycle1"/>
    <dgm:cxn modelId="{39763C53-BD6A-D84B-9803-9B4781A3E39E}" type="presParOf" srcId="{AB579630-F10E-FB47-A7F2-9ABC3F4789BB}" destId="{7CE45FCA-531D-9D4C-9215-6966C7E159E8}" srcOrd="3" destOrd="0" presId="urn:microsoft.com/office/officeart/2005/8/layout/cycle1"/>
    <dgm:cxn modelId="{679937C0-0CC3-7245-A8D8-66BAEEAFAB91}" type="presParOf" srcId="{AB579630-F10E-FB47-A7F2-9ABC3F4789BB}" destId="{61A7451F-BFBD-FE4D-8FBD-0125F2F3C99F}" srcOrd="4" destOrd="0" presId="urn:microsoft.com/office/officeart/2005/8/layout/cycle1"/>
    <dgm:cxn modelId="{01F72B90-CA4E-E64B-9483-F5E066D61D89}" type="presParOf" srcId="{AB579630-F10E-FB47-A7F2-9ABC3F4789BB}" destId="{221EB89A-D5D3-E942-9DC4-C93FC35448C8}" srcOrd="5" destOrd="0" presId="urn:microsoft.com/office/officeart/2005/8/layout/cycle1"/>
    <dgm:cxn modelId="{8259E8A9-E1A6-7349-94AB-069DFFFE0F42}" type="presParOf" srcId="{AB579630-F10E-FB47-A7F2-9ABC3F4789BB}" destId="{393C2613-913B-C04D-9935-4E99AD368986}" srcOrd="6" destOrd="0" presId="urn:microsoft.com/office/officeart/2005/8/layout/cycle1"/>
    <dgm:cxn modelId="{AD3990C6-38AD-B243-A543-C9212279AF39}" type="presParOf" srcId="{AB579630-F10E-FB47-A7F2-9ABC3F4789BB}" destId="{F62FD897-6713-2C42-92E2-423E5DD77E88}" srcOrd="7" destOrd="0" presId="urn:microsoft.com/office/officeart/2005/8/layout/cycle1"/>
    <dgm:cxn modelId="{379F43E7-F292-CD4E-BF6A-8D19833806F3}" type="presParOf" srcId="{AB579630-F10E-FB47-A7F2-9ABC3F4789BB}" destId="{FAE9D5BC-F5FF-AB4F-B2F8-B953FDBAA0C8}"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EB2AF-46BF-354F-BE26-690270D130FC}">
      <dsp:nvSpPr>
        <dsp:cNvPr id="0" name=""/>
        <dsp:cNvSpPr/>
      </dsp:nvSpPr>
      <dsp:spPr>
        <a:xfrm>
          <a:off x="2867680" y="359802"/>
          <a:ext cx="1703337" cy="1703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accent2"/>
              </a:solidFill>
              <a:effectLst/>
              <a:latin typeface="Arial" panose="020B0604020202020204" pitchFamily="34" charset="0"/>
            </a:rPr>
            <a:t>Builder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0" i="0" u="none" strike="noStrike" kern="1200" cap="none" normalizeH="0" baseline="0">
              <a:ln>
                <a:noFill/>
              </a:ln>
              <a:solidFill>
                <a:schemeClr val="accent2"/>
              </a:solidFill>
              <a:effectLst/>
              <a:latin typeface="Arial" panose="020B0604020202020204" pitchFamily="34" charset="0"/>
            </a:rPr>
            <a:t>(2:18; 4:6; 6:15)</a:t>
          </a:r>
        </a:p>
      </dsp:txBody>
      <dsp:txXfrm>
        <a:off x="2867680" y="359802"/>
        <a:ext cx="1703337" cy="1703337"/>
      </dsp:txXfrm>
    </dsp:sp>
    <dsp:sp modelId="{98395F63-F481-1B4D-88E8-6C0FDC8AF676}">
      <dsp:nvSpPr>
        <dsp:cNvPr id="0" name=""/>
        <dsp:cNvSpPr/>
      </dsp:nvSpPr>
      <dsp:spPr>
        <a:xfrm>
          <a:off x="271080" y="24096"/>
          <a:ext cx="4029838" cy="4029838"/>
        </a:xfrm>
        <a:prstGeom prst="circularArrow">
          <a:avLst>
            <a:gd name="adj1" fmla="val 8242"/>
            <a:gd name="adj2" fmla="val 575591"/>
            <a:gd name="adj3" fmla="val 2966262"/>
            <a:gd name="adj4" fmla="val 50110"/>
            <a:gd name="adj5" fmla="val 9616"/>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A7451F-BFBD-FE4D-8FBD-0125F2F3C99F}">
      <dsp:nvSpPr>
        <dsp:cNvPr id="0" name=""/>
        <dsp:cNvSpPr/>
      </dsp:nvSpPr>
      <dsp:spPr>
        <a:xfrm>
          <a:off x="1434331" y="2842436"/>
          <a:ext cx="1703337" cy="1703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accent2"/>
              </a:solidFill>
              <a:effectLst/>
              <a:latin typeface="Arial" panose="020B0604020202020204" pitchFamily="34" charset="0"/>
            </a:rPr>
            <a:t>Governor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0" i="0" u="none" strike="noStrike" kern="1200" cap="none" normalizeH="0" baseline="0">
              <a:ln>
                <a:noFill/>
              </a:ln>
              <a:solidFill>
                <a:schemeClr val="accent2"/>
              </a:solidFill>
              <a:effectLst/>
              <a:latin typeface="Arial" panose="020B0604020202020204" pitchFamily="34" charset="0"/>
            </a:rPr>
            <a:t>(5:14; 7:1 ff.)</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500" b="0" i="0" u="none" strike="noStrike" kern="1200" cap="none" normalizeH="0" baseline="0">
            <a:ln>
              <a:noFill/>
            </a:ln>
            <a:solidFill>
              <a:schemeClr val="accent2"/>
            </a:solidFill>
            <a:effectLst/>
            <a:latin typeface="Arial" panose="020B0604020202020204" pitchFamily="34" charset="0"/>
          </a:endParaRPr>
        </a:p>
      </dsp:txBody>
      <dsp:txXfrm>
        <a:off x="1434331" y="2842436"/>
        <a:ext cx="1703337" cy="1703337"/>
      </dsp:txXfrm>
    </dsp:sp>
    <dsp:sp modelId="{221EB89A-D5D3-E942-9DC4-C93FC35448C8}">
      <dsp:nvSpPr>
        <dsp:cNvPr id="0" name=""/>
        <dsp:cNvSpPr/>
      </dsp:nvSpPr>
      <dsp:spPr>
        <a:xfrm>
          <a:off x="271080" y="24096"/>
          <a:ext cx="4029838" cy="4029838"/>
        </a:xfrm>
        <a:prstGeom prst="circularArrow">
          <a:avLst>
            <a:gd name="adj1" fmla="val 8242"/>
            <a:gd name="adj2" fmla="val 575591"/>
            <a:gd name="adj3" fmla="val 10174299"/>
            <a:gd name="adj4" fmla="val 7258147"/>
            <a:gd name="adj5" fmla="val 9616"/>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FD897-6713-2C42-92E2-423E5DD77E88}">
      <dsp:nvSpPr>
        <dsp:cNvPr id="0" name=""/>
        <dsp:cNvSpPr/>
      </dsp:nvSpPr>
      <dsp:spPr>
        <a:xfrm>
          <a:off x="981" y="359802"/>
          <a:ext cx="1703337" cy="17033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1" i="0" u="none" strike="noStrike" kern="1200" cap="none" normalizeH="0" baseline="0">
              <a:ln>
                <a:noFill/>
              </a:ln>
              <a:solidFill>
                <a:schemeClr val="accent2"/>
              </a:solidFill>
              <a:effectLst/>
              <a:latin typeface="Arial" panose="020B0604020202020204" pitchFamily="34" charset="0"/>
            </a:rPr>
            <a:t>Cupbearer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500" b="0" i="0" u="none" strike="noStrike" kern="1200" cap="none" normalizeH="0" baseline="0">
              <a:ln>
                <a:noFill/>
              </a:ln>
              <a:solidFill>
                <a:schemeClr val="accent2"/>
              </a:solidFill>
              <a:effectLst/>
              <a:latin typeface="Arial" panose="020B0604020202020204" pitchFamily="34" charset="0"/>
            </a:rPr>
            <a:t>(1:11; 2:4)</a:t>
          </a:r>
        </a:p>
      </dsp:txBody>
      <dsp:txXfrm>
        <a:off x="981" y="359802"/>
        <a:ext cx="1703337" cy="1703337"/>
      </dsp:txXfrm>
    </dsp:sp>
    <dsp:sp modelId="{FAE9D5BC-F5FF-AB4F-B2F8-B953FDBAA0C8}">
      <dsp:nvSpPr>
        <dsp:cNvPr id="0" name=""/>
        <dsp:cNvSpPr/>
      </dsp:nvSpPr>
      <dsp:spPr>
        <a:xfrm>
          <a:off x="271080" y="24096"/>
          <a:ext cx="4029838" cy="4029838"/>
        </a:xfrm>
        <a:prstGeom prst="circularArrow">
          <a:avLst>
            <a:gd name="adj1" fmla="val 8242"/>
            <a:gd name="adj2" fmla="val 575591"/>
            <a:gd name="adj3" fmla="val 16858969"/>
            <a:gd name="adj4" fmla="val 14965440"/>
            <a:gd name="adj5" fmla="val 9616"/>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469265"/>
          </a:xfrm>
          <a:prstGeom prst="rect">
            <a:avLst/>
          </a:prstGeom>
        </p:spPr>
        <p:txBody>
          <a:bodyPr vert="horz" lIns="94192" tIns="47096" rIns="94192" bIns="47096" rtlCol="0"/>
          <a:lstStyle>
            <a:lvl1pPr algn="l">
              <a:defRPr sz="1200"/>
            </a:lvl1pPr>
          </a:lstStyle>
          <a:p>
            <a:endParaRPr lang="en-US" dirty="0"/>
          </a:p>
        </p:txBody>
      </p:sp>
      <p:sp>
        <p:nvSpPr>
          <p:cNvPr id="3" name="Date Placeholder 2"/>
          <p:cNvSpPr>
            <a:spLocks noGrp="1"/>
          </p:cNvSpPr>
          <p:nvPr>
            <p:ph type="dt" idx="1"/>
          </p:nvPr>
        </p:nvSpPr>
        <p:spPr>
          <a:xfrm>
            <a:off x="4021294" y="0"/>
            <a:ext cx="3076363" cy="469265"/>
          </a:xfrm>
          <a:prstGeom prst="rect">
            <a:avLst/>
          </a:prstGeom>
        </p:spPr>
        <p:txBody>
          <a:bodyPr vert="horz" lIns="94192" tIns="47096" rIns="94192" bIns="47096" rtlCol="0"/>
          <a:lstStyle>
            <a:lvl1pPr algn="r">
              <a:defRPr sz="1200"/>
            </a:lvl1pPr>
          </a:lstStyle>
          <a:p>
            <a:fld id="{5EE9E9E2-4B4F-416F-8A28-9A5F8C09FE2E}" type="datetimeFigureOut">
              <a:rPr lang="en-US" smtClean="0"/>
              <a:pPr/>
              <a:t>12/29/22</a:t>
            </a:fld>
            <a:endParaRPr lang="en-US" dirty="0"/>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4192" tIns="47096" rIns="94192" bIns="47096" rtlCol="0" anchor="ctr"/>
          <a:lstStyle/>
          <a:p>
            <a:endParaRPr lang="en-US" dirty="0"/>
          </a:p>
        </p:txBody>
      </p:sp>
      <p:sp>
        <p:nvSpPr>
          <p:cNvPr id="5" name="Notes Placeholder 4"/>
          <p:cNvSpPr>
            <a:spLocks noGrp="1"/>
          </p:cNvSpPr>
          <p:nvPr>
            <p:ph type="body" sz="quarter" idx="3"/>
          </p:nvPr>
        </p:nvSpPr>
        <p:spPr>
          <a:xfrm>
            <a:off x="709930" y="4458018"/>
            <a:ext cx="5679440" cy="4223385"/>
          </a:xfrm>
          <a:prstGeom prst="rect">
            <a:avLst/>
          </a:prstGeom>
        </p:spPr>
        <p:txBody>
          <a:bodyPr vert="horz" lIns="94192" tIns="47096" rIns="94192" bIns="4709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4406"/>
            <a:ext cx="3076363" cy="469265"/>
          </a:xfrm>
          <a:prstGeom prst="rect">
            <a:avLst/>
          </a:prstGeom>
        </p:spPr>
        <p:txBody>
          <a:bodyPr vert="horz" lIns="94192" tIns="47096" rIns="94192" bIns="47096"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294" y="8914406"/>
            <a:ext cx="3076363" cy="469265"/>
          </a:xfrm>
          <a:prstGeom prst="rect">
            <a:avLst/>
          </a:prstGeom>
        </p:spPr>
        <p:txBody>
          <a:bodyPr vert="horz" lIns="94192" tIns="47096" rIns="94192" bIns="47096" rtlCol="0" anchor="b"/>
          <a:lstStyle>
            <a:lvl1pPr algn="r">
              <a:defRPr sz="1200"/>
            </a:lvl1pPr>
          </a:lstStyle>
          <a:p>
            <a:fld id="{B83B99A2-BBBA-4D01-A99C-81618E94B7F4}" type="slidenum">
              <a:rPr lang="en-US" smtClean="0"/>
              <a:pPr/>
              <a:t>‹#›</a:t>
            </a:fld>
            <a:endParaRPr lang="en-US" dirty="0"/>
          </a:p>
        </p:txBody>
      </p:sp>
    </p:spTree>
    <p:extLst>
      <p:ext uri="{BB962C8B-B14F-4D97-AF65-F5344CB8AC3E}">
        <p14:creationId xmlns:p14="http://schemas.microsoft.com/office/powerpoint/2010/main" val="1951348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96850" y="44450"/>
            <a:ext cx="6858000" cy="9220200"/>
          </a:xfrm>
        </p:spPr>
        <p:txBody>
          <a:bodyPr>
            <a:normAutofit fontScale="92500" lnSpcReduction="10000"/>
          </a:bodyPr>
          <a:lstStyle/>
          <a:p>
            <a:r>
              <a:rPr lang="en-US" sz="1000" dirty="0"/>
              <a:t>Ezra and Nehemiah were one book n the Hebrew canon.  Some believe Nehemiah is the author because of the personal references within the book.  </a:t>
            </a:r>
          </a:p>
          <a:p>
            <a:endParaRPr lang="en-US" sz="1000" dirty="0"/>
          </a:p>
          <a:p>
            <a:r>
              <a:rPr lang="en-US" sz="1000" dirty="0"/>
              <a:t>I. </a:t>
            </a:r>
            <a:r>
              <a:rPr lang="en-US" sz="1000" b="1" u="sng" dirty="0"/>
              <a:t>Rebuilding the walls</a:t>
            </a:r>
            <a:r>
              <a:rPr lang="en-US" sz="1000" dirty="0"/>
              <a:t>, Chapters 1—7</a:t>
            </a:r>
          </a:p>
          <a:p>
            <a:r>
              <a:rPr lang="en-US" sz="1000" dirty="0"/>
              <a:t>   A. Nehemiah’s prayer for remnant at Jerusalem, Chapter 1   </a:t>
            </a:r>
            <a:br>
              <a:rPr lang="en-US" sz="1000" dirty="0"/>
            </a:br>
            <a:r>
              <a:rPr lang="en-US" sz="1000" dirty="0"/>
              <a:t>        1. Visitors from Jerusalem come to the palace, and Nehemiah makes inquiry of them about Jerusalem and the condition </a:t>
            </a:r>
            <a:br>
              <a:rPr lang="en-US" sz="1000" dirty="0"/>
            </a:br>
            <a:r>
              <a:rPr lang="en-US" sz="1000" dirty="0"/>
              <a:t>             of the remnant that had returned. </a:t>
            </a:r>
            <a:br>
              <a:rPr lang="en-US" sz="1000" dirty="0"/>
            </a:br>
            <a:r>
              <a:rPr lang="en-US" sz="1000" dirty="0"/>
              <a:t>        2. When he learns the sad plight of the people and that the walls and gates of Jerusalem are still in shambles, Nehemiah </a:t>
            </a:r>
            <a:br>
              <a:rPr lang="en-US" sz="1000" dirty="0"/>
            </a:br>
            <a:r>
              <a:rPr lang="en-US" sz="1000" dirty="0"/>
              <a:t>            sits down and weeps, mourns and fasts. Then he prays before the God of heaven </a:t>
            </a:r>
            <a:br>
              <a:rPr lang="en-US" sz="1000" dirty="0"/>
            </a:br>
            <a:r>
              <a:rPr lang="en-US" sz="1000" dirty="0"/>
              <a:t>        3. Nehemiah pleads with God and confesses his sins and those of his people (vv. 6, 7). </a:t>
            </a:r>
            <a:br>
              <a:rPr lang="en-US" sz="1000" dirty="0"/>
            </a:br>
            <a:r>
              <a:rPr lang="en-US" sz="1000" dirty="0"/>
              <a:t>        4. He reminds God of His promises (vv. 8, 9). </a:t>
            </a:r>
            <a:br>
              <a:rPr lang="en-US" sz="1000" dirty="0"/>
            </a:br>
            <a:r>
              <a:rPr lang="en-US" sz="1000" dirty="0"/>
              <a:t>        5. Nehemiah casts himself upon the mercy and goodness of God (vv. 10, 11). Note: “This man” refers to King Artaxerxes.</a:t>
            </a:r>
          </a:p>
          <a:p>
            <a:r>
              <a:rPr lang="en-US" sz="1000" dirty="0"/>
              <a:t>   B. Nehemiah’s request of the king, return to Jerusalem, and review of ruins of Jerusalem - 2:1-16.</a:t>
            </a:r>
            <a:br>
              <a:rPr lang="en-US" sz="1000" dirty="0"/>
            </a:br>
            <a:r>
              <a:rPr lang="en-US" sz="1000" dirty="0"/>
              <a:t>        1. Nehemiah asks for, and is granted, a leave of absence as the cupbearer to go to Jerusalem to rebuild the walls (2:1-6)</a:t>
            </a:r>
            <a:br>
              <a:rPr lang="en-US" sz="1000" dirty="0"/>
            </a:br>
            <a:r>
              <a:rPr lang="en-US" sz="1000" dirty="0"/>
              <a:t>        2. Nehemiah makes further request for material assistance and protection, including letters that were sent by the king </a:t>
            </a:r>
            <a:br>
              <a:rPr lang="en-US" sz="1000" dirty="0"/>
            </a:br>
            <a:r>
              <a:rPr lang="en-US" sz="1000" dirty="0"/>
              <a:t>             giving him authority to attain what he needed to proceed (2:7-9).</a:t>
            </a:r>
            <a:br>
              <a:rPr lang="en-US" sz="1000" dirty="0"/>
            </a:br>
            <a:r>
              <a:rPr lang="en-US" sz="1000" dirty="0"/>
              <a:t>        3.  The three enemies of Judah are grieved that Nehemiah has come to help his people - Sanballat, </a:t>
            </a:r>
            <a:r>
              <a:rPr lang="en-US" sz="1000" dirty="0" err="1"/>
              <a:t>Tobiah</a:t>
            </a:r>
            <a:r>
              <a:rPr lang="en-US" sz="1000" dirty="0"/>
              <a:t>, Geshem (2:10, </a:t>
            </a:r>
            <a:br>
              <a:rPr lang="en-US" sz="1000" dirty="0"/>
            </a:br>
            <a:r>
              <a:rPr lang="en-US" sz="1000" dirty="0"/>
              <a:t>              19). </a:t>
            </a:r>
          </a:p>
          <a:p>
            <a:r>
              <a:rPr lang="en-US" sz="1000" dirty="0"/>
              <a:t>        4.  Nehemiah comes to Jerusalem, immediately makes a secret inspection of the damage, and estimates the extent of the </a:t>
            </a:r>
            <a:br>
              <a:rPr lang="en-US" sz="1000" dirty="0"/>
            </a:br>
            <a:r>
              <a:rPr lang="en-US" sz="1000" dirty="0"/>
              <a:t>              job (2:11-16).</a:t>
            </a:r>
          </a:p>
          <a:p>
            <a:r>
              <a:rPr lang="en-US" sz="1000" dirty="0"/>
              <a:t>   C. Nehemiah’s encouragement to rebuild the walls, in spite of the opposition, and the acceptance by the people (2:17-20)</a:t>
            </a:r>
            <a:br>
              <a:rPr lang="en-US" sz="1000" dirty="0"/>
            </a:br>
            <a:r>
              <a:rPr lang="en-US" sz="1000" dirty="0"/>
              <a:t>   D. Rebuilding the walls and gates, Chapter 3.  </a:t>
            </a:r>
            <a:br>
              <a:rPr lang="en-US" sz="1000" dirty="0"/>
            </a:br>
            <a:r>
              <a:rPr lang="en-US" sz="1000" dirty="0"/>
              <a:t>        Note: Notice the phrase “next to him (them),” “after him (them)”.  We need each other! </a:t>
            </a:r>
          </a:p>
          <a:p>
            <a:r>
              <a:rPr lang="en-US" sz="1000" dirty="0"/>
              <a:t>   E. Nehemiah’s response to opposition of Sanballat and Tobias and internal unrest (chapter 4-6)</a:t>
            </a:r>
            <a:br>
              <a:rPr lang="en-US" sz="1000" dirty="0"/>
            </a:br>
            <a:r>
              <a:rPr lang="en-US" sz="1000" dirty="0"/>
              <a:t>       1. As the work progresses, the enemy continues to use the weapon of ridicule. They make light of the zeal of the workmen </a:t>
            </a:r>
            <a:br>
              <a:rPr lang="en-US" sz="1000" dirty="0"/>
            </a:br>
            <a:r>
              <a:rPr lang="en-US" sz="1000" dirty="0"/>
              <a:t>           and laugh at their workmanship calling them “feeble” and saying that even a nimble fox could knock down the wall.    </a:t>
            </a:r>
            <a:br>
              <a:rPr lang="en-US" sz="1000" dirty="0"/>
            </a:br>
            <a:r>
              <a:rPr lang="en-US" sz="1000" dirty="0"/>
              <a:t>       2. Nehemiah ignores and work continues…”the people had a mind to work” (4:6).   </a:t>
            </a:r>
            <a:br>
              <a:rPr lang="en-US" sz="1000" dirty="0"/>
            </a:br>
            <a:r>
              <a:rPr lang="en-US" sz="1000" dirty="0"/>
              <a:t>       3. When Sanballat and </a:t>
            </a:r>
            <a:r>
              <a:rPr lang="en-US" sz="1000" dirty="0" err="1"/>
              <a:t>Tobiah</a:t>
            </a:r>
            <a:r>
              <a:rPr lang="en-US" sz="1000" dirty="0"/>
              <a:t> (Samaritans) see that the wall is going up in spite of their ridicule, they become angry and </a:t>
            </a:r>
            <a:br>
              <a:rPr lang="en-US" sz="1000" dirty="0"/>
            </a:br>
            <a:r>
              <a:rPr lang="en-US" sz="1000" dirty="0"/>
              <a:t>            decide to try to destroy the wall. But Nehemiah continues to pray and build (4:7-9, 11-12).</a:t>
            </a:r>
            <a:br>
              <a:rPr lang="en-US" sz="1000" dirty="0"/>
            </a:br>
            <a:r>
              <a:rPr lang="en-US" sz="1000" dirty="0"/>
              <a:t>       4.  Self doubt occurs among the people (from within) and they become afraid of the enemy and the task of building (4:10).</a:t>
            </a:r>
          </a:p>
          <a:p>
            <a:r>
              <a:rPr lang="en-US" sz="1000" dirty="0"/>
              <a:t>       5. Nehemiah gives assurances and the people work with one hand and hold a weapon with the other - prepared to meet </a:t>
            </a:r>
            <a:br>
              <a:rPr lang="en-US" sz="1000" dirty="0"/>
            </a:br>
            <a:r>
              <a:rPr lang="en-US" sz="1000" dirty="0"/>
              <a:t>           the opposition (4:13-23).  </a:t>
            </a:r>
          </a:p>
          <a:p>
            <a:r>
              <a:rPr lang="en-US" sz="1000" dirty="0"/>
              <a:t>        6. Opposition again rises from within their own ranks and Nehemiah is angered with their insecurities and doubt (5:1-19).</a:t>
            </a:r>
          </a:p>
          <a:p>
            <a:r>
              <a:rPr lang="en-US" sz="1000" dirty="0"/>
              <a:t>        7. Opposition from without as Sanballat, </a:t>
            </a:r>
            <a:r>
              <a:rPr lang="en-US" sz="1000" dirty="0" err="1"/>
              <a:t>Tobiah</a:t>
            </a:r>
            <a:r>
              <a:rPr lang="en-US" sz="1000" dirty="0"/>
              <a:t> and Geshem, “intending to do Nehemiah harm” ask him to come down </a:t>
            </a:r>
            <a:br>
              <a:rPr lang="en-US" sz="1000" dirty="0"/>
            </a:br>
            <a:r>
              <a:rPr lang="en-US" sz="1000" dirty="0"/>
              <a:t>            (4x) and meet them on the plains of Ono,  Nehemiah refuses to come off the wall and continues to work (6:1-4).   </a:t>
            </a:r>
            <a:br>
              <a:rPr lang="en-US" sz="1000" dirty="0"/>
            </a:br>
            <a:r>
              <a:rPr lang="en-US" sz="1000" dirty="0"/>
              <a:t>        8. On the 5th approach to Nehemiah, they insert a subtle pressure to force him to meet with them. They circulate a false </a:t>
            </a:r>
            <a:br>
              <a:rPr lang="en-US" sz="1000" dirty="0"/>
            </a:br>
            <a:r>
              <a:rPr lang="en-US" sz="1000" dirty="0"/>
              <a:t>            report that Nehemiah is attempting to rebel against Persia and set up a separate state.  </a:t>
            </a:r>
            <a:r>
              <a:rPr lang="en-US" sz="1000" dirty="0" err="1"/>
              <a:t>Gashmu</a:t>
            </a:r>
            <a:r>
              <a:rPr lang="en-US" sz="1000" dirty="0"/>
              <a:t> (the gossip) is </a:t>
            </a:r>
            <a:br>
              <a:rPr lang="en-US" sz="1000" dirty="0"/>
            </a:br>
            <a:r>
              <a:rPr lang="en-US" sz="1000" dirty="0"/>
              <a:t>            spreading this report (6:5-6).  Nehemiah keeps on working, calmly accusing them of lies (6:7-9).  </a:t>
            </a:r>
            <a:br>
              <a:rPr lang="en-US" sz="1000" dirty="0"/>
            </a:br>
            <a:r>
              <a:rPr lang="en-US" sz="1000" dirty="0"/>
              <a:t>        9. The enemy then hires false prophets to make Nehemiah and the people afraid…they are coming to kill you (6:10-14).</a:t>
            </a:r>
          </a:p>
          <a:p>
            <a:r>
              <a:rPr lang="en-US" sz="1000" dirty="0"/>
              <a:t>       10. Wall completed in 52 days (6:15)</a:t>
            </a:r>
          </a:p>
          <a:p>
            <a:r>
              <a:rPr lang="en-US" sz="1000" dirty="0"/>
              <a:t>   F. Nehemiah’s register of people, Chapter 7</a:t>
            </a:r>
          </a:p>
          <a:p>
            <a:r>
              <a:rPr lang="en-US" sz="1000" dirty="0"/>
              <a:t>       *Note: Only 42,360 people, 7,337 servants, and 245 singers returned (7:66). Compare this with the fact that </a:t>
            </a:r>
            <a:br>
              <a:rPr lang="en-US" sz="1000" dirty="0"/>
            </a:br>
            <a:r>
              <a:rPr lang="en-US" sz="1000" dirty="0"/>
              <a:t>         Judah alone had 470,000 warriors: “</a:t>
            </a:r>
            <a:r>
              <a:rPr lang="en-US" sz="1000" i="1" dirty="0"/>
              <a:t>And Joab gave the sum of the numbering of the people to David. In all Israel there    </a:t>
            </a:r>
            <a:br>
              <a:rPr lang="en-US" sz="1000" i="1" dirty="0"/>
            </a:br>
            <a:r>
              <a:rPr lang="en-US" sz="1000" i="1" dirty="0"/>
              <a:t>         were 1,100,000 men who drew the sword, and in Judah 470,000 who drew the sword </a:t>
            </a:r>
            <a:r>
              <a:rPr lang="en-US" sz="1000" dirty="0"/>
              <a:t>(1 Chr. 21:5).  </a:t>
            </a:r>
          </a:p>
          <a:p>
            <a:r>
              <a:rPr lang="en-US" sz="1000" dirty="0"/>
              <a:t>II. </a:t>
            </a:r>
            <a:r>
              <a:rPr lang="en-US" sz="1000" b="1" u="sng" dirty="0"/>
              <a:t>Revival and Reform</a:t>
            </a:r>
            <a:r>
              <a:rPr lang="en-US" sz="1000" dirty="0"/>
              <a:t>, Chapters 8—13</a:t>
            </a:r>
          </a:p>
          <a:p>
            <a:r>
              <a:rPr lang="en-US" sz="1000" dirty="0"/>
              <a:t>     A. Reading of the Law by Ezra from morning until noon (8:1-6)</a:t>
            </a:r>
            <a:br>
              <a:rPr lang="en-US" sz="1000" dirty="0"/>
            </a:br>
            <a:r>
              <a:rPr lang="en-US" sz="1000" dirty="0"/>
              <a:t>          1. Ezra evidently reads a portion and then the Levites, scattered in the crowd, explain it to the people so that there is no </a:t>
            </a:r>
            <a:br>
              <a:rPr lang="en-US" sz="1000" dirty="0"/>
            </a:br>
            <a:r>
              <a:rPr lang="en-US" sz="1000" dirty="0"/>
              <a:t>               misunderstanding as they “stood” in its reading (8:7-11).  </a:t>
            </a:r>
            <a:br>
              <a:rPr lang="en-US" sz="1000" dirty="0"/>
            </a:br>
            <a:r>
              <a:rPr lang="en-US" sz="1000" dirty="0"/>
              <a:t>          2. Many people are overcome with emotion as they hear the reading.  They weep. Nehemiah urges the people not to </a:t>
            </a:r>
            <a:br>
              <a:rPr lang="en-US" sz="1000" dirty="0"/>
            </a:br>
            <a:r>
              <a:rPr lang="en-US" sz="1000" dirty="0"/>
              <a:t>               weep but to rejoice. Here is the source of Christian strength, “</a:t>
            </a:r>
            <a:r>
              <a:rPr lang="en-US" sz="1000" i="1" dirty="0"/>
              <a:t>for the joy of the LORD is your strength</a:t>
            </a:r>
            <a:r>
              <a:rPr lang="en-US" sz="1000" dirty="0"/>
              <a:t>” (</a:t>
            </a:r>
            <a:r>
              <a:rPr lang="en-US" sz="1000" dirty="0" err="1"/>
              <a:t>Neh</a:t>
            </a:r>
            <a:r>
              <a:rPr lang="en-US" sz="1000" dirty="0"/>
              <a:t> 8:10-11). </a:t>
            </a:r>
          </a:p>
          <a:p>
            <a:r>
              <a:rPr lang="en-US" sz="1000" dirty="0"/>
              <a:t>          3. The Feast of Tabernacles (Booths) is observed (8:13-14).</a:t>
            </a:r>
          </a:p>
          <a:p>
            <a:r>
              <a:rPr lang="en-US" sz="1000" dirty="0"/>
              <a:t>     B. Revival — the result, Chapters 9, 10</a:t>
            </a:r>
          </a:p>
          <a:p>
            <a:r>
              <a:rPr lang="en-US" sz="1000" dirty="0"/>
              <a:t>          1. As they repent, fasting, sackcloth, and ashes reveal their attitude and sincerity. Confession and worship follow.</a:t>
            </a:r>
            <a:br>
              <a:rPr lang="en-US" sz="1000" dirty="0"/>
            </a:br>
            <a:r>
              <a:rPr lang="en-US" sz="1000" dirty="0"/>
              <a:t>          2. There is a prayer of confession — praise and adoration of God as Creator (vv. 5, 6); praise and adoration because of </a:t>
            </a:r>
            <a:br>
              <a:rPr lang="en-US" sz="1000" dirty="0"/>
            </a:br>
            <a:r>
              <a:rPr lang="en-US" sz="1000" dirty="0"/>
              <a:t>               His providential dealings with Israel; recitation and reminder of their long history. (Remember that Stephen recited </a:t>
            </a:r>
            <a:br>
              <a:rPr lang="en-US" sz="1000" dirty="0"/>
            </a:br>
            <a:r>
              <a:rPr lang="en-US" sz="1000" dirty="0"/>
              <a:t>               this same history in Acts 7, but it led to his death, not to revival).  Note the confession of their sins (9:34-38).</a:t>
            </a:r>
          </a:p>
          <a:p>
            <a:r>
              <a:rPr lang="en-US" sz="1000" dirty="0"/>
              <a:t>          3. The people make and sign a covenant to serve God, Chapter 10</a:t>
            </a:r>
          </a:p>
          <a:p>
            <a:r>
              <a:rPr lang="en-US" sz="1000" dirty="0"/>
              <a:t>     C. Reform — another result, Chapters 11—13</a:t>
            </a:r>
            <a:br>
              <a:rPr lang="en-US" sz="1000" dirty="0"/>
            </a:br>
            <a:r>
              <a:rPr lang="en-US" sz="1000" dirty="0"/>
              <a:t>          1. The rulers cast lots to see who is to dwell in Jerusalem and who is to live elsewhere in the land, Chapter 11. </a:t>
            </a:r>
          </a:p>
          <a:p>
            <a:r>
              <a:rPr lang="en-US" sz="1000" dirty="0"/>
              <a:t>          2. Roster of priests and Levites who had returned with Zerubbabel (12:1-42)</a:t>
            </a:r>
            <a:br>
              <a:rPr lang="en-US" sz="1000" dirty="0"/>
            </a:br>
            <a:r>
              <a:rPr lang="en-US" sz="1000" dirty="0"/>
              <a:t>          3. Restoration of sacrifices and temple worship (12:43-47) (Notice the joy of the people).  </a:t>
            </a:r>
          </a:p>
          <a:p>
            <a:r>
              <a:rPr lang="en-US" sz="1000" dirty="0"/>
              <a:t>          4. Nehemiah, who had returned to Persia, comes back (again) to Jerusalem, disappointed with some of the religious </a:t>
            </a:r>
            <a:br>
              <a:rPr lang="en-US" sz="1000" dirty="0"/>
            </a:br>
            <a:r>
              <a:rPr lang="en-US" sz="1000" dirty="0"/>
              <a:t>              leaders, he institutes reforms (13).  The Levites were not being cared for properly and the issue with intermarriage was </a:t>
            </a:r>
            <a:br>
              <a:rPr lang="en-US" sz="1000" dirty="0"/>
            </a:br>
            <a:r>
              <a:rPr lang="en-US" sz="1000" dirty="0"/>
              <a:t>              again an issue (13:30).</a:t>
            </a:r>
          </a:p>
          <a:p>
            <a:r>
              <a:rPr lang="en-US" sz="1000" dirty="0"/>
              <a:t>Conclusion: I find the concluding words of Nehemiah to be very sincere and personal.  I relate. “</a:t>
            </a:r>
            <a:r>
              <a:rPr lang="en-US" sz="1000" i="1" dirty="0"/>
              <a:t>Remember me O my God, for good</a:t>
            </a:r>
            <a:r>
              <a:rPr lang="en-US" sz="1000" dirty="0"/>
              <a:t>” (13:31b).  As a cupbearer, builder and a governor, Nehemiah was a good man.  </a:t>
            </a:r>
          </a:p>
          <a:p>
            <a:r>
              <a:rPr lang="en-US" sz="1000" dirty="0"/>
              <a:t>    </a:t>
            </a:r>
          </a:p>
          <a:p>
            <a:endParaRPr lang="en-US" sz="1000" dirty="0"/>
          </a:p>
          <a:p>
            <a:endParaRPr lang="en-US" sz="1000" dirty="0"/>
          </a:p>
        </p:txBody>
      </p:sp>
    </p:spTree>
    <p:extLst>
      <p:ext uri="{BB962C8B-B14F-4D97-AF65-F5344CB8AC3E}">
        <p14:creationId xmlns:p14="http://schemas.microsoft.com/office/powerpoint/2010/main" val="1519327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F413F-6920-4B81-9148-53C6C4D14E92}" type="slidenum">
              <a:rPr lang="en-US"/>
              <a:pPr/>
              <a:t>15</a:t>
            </a:fld>
            <a:endParaRPr lang="en-US" dirty="0"/>
          </a:p>
        </p:txBody>
      </p:sp>
      <p:sp>
        <p:nvSpPr>
          <p:cNvPr id="30722" name="Rectangle 2"/>
          <p:cNvSpPr>
            <a:spLocks noGrp="1" noRot="1" noChangeAspect="1" noChangeArrowheads="1" noTextEdit="1"/>
          </p:cNvSpPr>
          <p:nvPr>
            <p:ph type="sldImg"/>
          </p:nvPr>
        </p:nvSpPr>
        <p:spPr>
          <a:xfrm>
            <a:off x="439738" y="120650"/>
            <a:ext cx="6316662" cy="4737100"/>
          </a:xfrm>
          <a:ln/>
        </p:spPr>
      </p:sp>
      <p:sp>
        <p:nvSpPr>
          <p:cNvPr id="30723" name="Rectangle 3"/>
          <p:cNvSpPr>
            <a:spLocks noGrp="1" noChangeArrowheads="1"/>
          </p:cNvSpPr>
          <p:nvPr>
            <p:ph type="body" idx="1"/>
          </p:nvPr>
        </p:nvSpPr>
        <p:spPr>
          <a:xfrm>
            <a:off x="273050" y="4845050"/>
            <a:ext cx="6477000" cy="4343399"/>
          </a:xfrm>
        </p:spPr>
        <p:txBody>
          <a:bodyPr>
            <a:normAutofit lnSpcReduction="10000"/>
          </a:bodyPr>
          <a:lstStyle/>
          <a:p>
            <a:r>
              <a:rPr lang="en-US" sz="900" dirty="0"/>
              <a:t>Some years after Ezra’s return (444 BC) Hanani</a:t>
            </a:r>
            <a:r>
              <a:rPr lang="en-US" sz="900" baseline="0" dirty="0"/>
              <a:t> came from Jerusalem</a:t>
            </a:r>
            <a:r>
              <a:rPr lang="en-US" sz="900" dirty="0"/>
              <a:t> he appears before Nehemiah to inform him the of the sad state of the city of Jerusalem (1:3).  After four months of weeping and praying, Nehemiah, a member of the royal staff, approaches Artaxerxes, the Persian king, with the idea of going to Jerusalem assist in rebuilding the walls of the city.  He receives the blessings of the king and hurries to to his parent’s homeland (Nehemiah had never seen Jerusalem) to do the work that he had been called to do.  Although born in Persia, Nehemiah knew his history and his heritage well enough to feel strong emotional ties to Jerusalem.  The fact that Jerusalem, some 900 miles away, lay desolate and broken down was heart wrenching for Nehemiah.  From cupbearer (royalty, 1:1-2:10) to builder (hard hat, 2:11-6:19), to governor (political, 7:1-13:1).  The emphasis of the three hats worn by Nehemiah should not be missed – as a cupbearer; he prayed; as a builder, he prayed; as a governor he prayed.  No matter his vocation, Nehemiah got it!  Prayer matters.  Nehemiah diligently served God, no matter the capacity.  After arriving in Jerusalem to inspect the walls, he spends 52 days (6:15) working in the face of conflict as Sanballat (Samaria) and Tobiah (Ammonite) taunted and ridiculed the people as they worked.  But the people “had a mind to work” and some worked while others provided protection from the enemy.  “and each wore his sword girded at his side as he built” (3:18).  Hand in hand, side by side, they were united in their objective.  After the walls were rebuilt Nehemiah had the task of rebuilding the people.  After the last door was hung Nehemiah gathered the people at the water gate for the reading of the law by Ezra (7-8).  The people stood during the reading in respect to God and they celebrated the return of the feasts that had been so important to their forefathers and they embraced the law.  Sometime after the completion of the wall, Nehemiah returned to Persia and provided a report to Artaxerxes, remaining there only a short time.  When he returned to Jerusalem (around 430 BC) he found several troubling violations among the people and the book ends with Nehemiah figuratively grabbing his brethren by the throat and rebuking them for their sins.   After telling us that he had corrected the mishandling of inappropriate marriages (13:27), had chased out the unholy from the house of God (13:28) and had restored the sacrificial requirements that God required (13:30-31), he finishes with, “Remember me, O my God, for good.” (13:31)    </a:t>
            </a:r>
          </a:p>
          <a:p>
            <a:endParaRPr lang="en-US" sz="900" dirty="0"/>
          </a:p>
          <a:p>
            <a:r>
              <a:rPr lang="en-US" sz="900" dirty="0"/>
              <a:t>Application:</a:t>
            </a:r>
          </a:p>
          <a:p>
            <a:pPr marL="685800" lvl="1" indent="-228600">
              <a:buFont typeface="+mj-lt"/>
              <a:buAutoNum type="arabicPeriod"/>
            </a:pPr>
            <a:r>
              <a:rPr lang="en-US" sz="900" dirty="0"/>
              <a:t>Walls can be built only when we plan for success as Nehemiah did.  </a:t>
            </a:r>
          </a:p>
          <a:p>
            <a:pPr marL="685800" lvl="1" indent="-228600">
              <a:buFont typeface="+mj-lt"/>
              <a:buAutoNum type="arabicPeriod"/>
            </a:pPr>
            <a:r>
              <a:rPr lang="en-US" sz="900" dirty="0"/>
              <a:t>Walls can be built only when we stay on task (don</a:t>
            </a:r>
            <a:r>
              <a:rPr lang="uk-UA" sz="900" dirty="0"/>
              <a:t>’</a:t>
            </a:r>
            <a:r>
              <a:rPr lang="en-US" sz="900" dirty="0"/>
              <a:t>t forget the objective).  </a:t>
            </a:r>
          </a:p>
          <a:p>
            <a:pPr marL="685800" lvl="1" indent="-228600">
              <a:buFont typeface="+mj-lt"/>
              <a:buAutoNum type="arabicPeriod"/>
            </a:pPr>
            <a:r>
              <a:rPr lang="en-US" sz="900" dirty="0"/>
              <a:t>Walls can be built only when we organize others and motivate people to work together to accomplish a goal.  </a:t>
            </a:r>
          </a:p>
          <a:p>
            <a:pPr marL="685800" lvl="1" indent="-228600">
              <a:buFont typeface="+mj-lt"/>
              <a:buAutoNum type="arabicPeriod"/>
            </a:pPr>
            <a:r>
              <a:rPr lang="en-US" sz="900" dirty="0"/>
              <a:t>Walls can be built when we value prayer and understand God’s providence (Note the phrase “the good hand of God was upon me” (2:8, 18).  </a:t>
            </a:r>
          </a:p>
          <a:p>
            <a:pPr marL="685800" lvl="1" indent="-228600">
              <a:buFont typeface="+mj-lt"/>
              <a:buAutoNum type="arabicPeriod"/>
            </a:pPr>
            <a:endParaRPr lang="en-US" sz="900" dirty="0"/>
          </a:p>
          <a:p>
            <a:r>
              <a:rPr lang="en-US" sz="900" dirty="0"/>
              <a:t>Key thought: Go ahead - plan, think, manage, create, and motivate.  But, most of all, don</a:t>
            </a:r>
            <a:r>
              <a:rPr lang="uk-UA" sz="900" dirty="0"/>
              <a:t>’</a:t>
            </a:r>
            <a:r>
              <a:rPr lang="en-US" sz="900" dirty="0"/>
              <a:t>t forget to pray.  Then get off your knees and go to work.  We need both the “hand of God” and our own hands to get the walls built; absence of either will cause us to have a city without walls.  </a:t>
            </a:r>
          </a:p>
          <a:p>
            <a:endParaRPr lang="en-US" sz="900" dirty="0"/>
          </a:p>
          <a:p>
            <a:endParaRPr lang="en-US" sz="900" dirty="0"/>
          </a:p>
        </p:txBody>
      </p:sp>
    </p:spTree>
    <p:extLst>
      <p:ext uri="{BB962C8B-B14F-4D97-AF65-F5344CB8AC3E}">
        <p14:creationId xmlns:p14="http://schemas.microsoft.com/office/powerpoint/2010/main" val="2680925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CF413F-6920-4B81-9148-53C6C4D14E92}" type="slidenum">
              <a:rPr lang="en-US"/>
              <a:pPr/>
              <a:t>2</a:t>
            </a:fld>
            <a:endParaRPr lang="en-US" dirty="0"/>
          </a:p>
        </p:txBody>
      </p:sp>
      <p:sp>
        <p:nvSpPr>
          <p:cNvPr id="30722" name="Rectangle 2"/>
          <p:cNvSpPr>
            <a:spLocks noGrp="1" noRot="1" noChangeAspect="1" noChangeArrowheads="1" noTextEdit="1"/>
          </p:cNvSpPr>
          <p:nvPr>
            <p:ph type="sldImg"/>
          </p:nvPr>
        </p:nvSpPr>
        <p:spPr>
          <a:xfrm>
            <a:off x="439738" y="120650"/>
            <a:ext cx="6316662" cy="4737100"/>
          </a:xfrm>
          <a:ln/>
        </p:spPr>
      </p:sp>
      <p:sp>
        <p:nvSpPr>
          <p:cNvPr id="30723" name="Rectangle 3"/>
          <p:cNvSpPr>
            <a:spLocks noGrp="1" noChangeArrowheads="1"/>
          </p:cNvSpPr>
          <p:nvPr>
            <p:ph type="body" idx="1"/>
          </p:nvPr>
        </p:nvSpPr>
        <p:spPr>
          <a:xfrm>
            <a:off x="273050" y="4845050"/>
            <a:ext cx="6477000" cy="4343399"/>
          </a:xfrm>
        </p:spPr>
        <p:txBody>
          <a:bodyPr>
            <a:normAutofit lnSpcReduction="10000"/>
          </a:bodyPr>
          <a:lstStyle/>
          <a:p>
            <a:r>
              <a:rPr lang="en-US" sz="900" dirty="0"/>
              <a:t>Some years after Ezra’s return (444 BC) Hanani</a:t>
            </a:r>
            <a:r>
              <a:rPr lang="en-US" sz="900" baseline="0" dirty="0"/>
              <a:t> came from Jerusalem</a:t>
            </a:r>
            <a:r>
              <a:rPr lang="en-US" sz="900" dirty="0"/>
              <a:t> he appears before Nehemiah to inform him the of the sad state of the city of Jerusalem (1:3).  After four months of weeping and praying, Nehemiah, a member of the royal staff, approaches Artaxerxes, the Persian king, with the idea of going to Jerusalem assist in rebuilding the walls of the city.  He receives the blessings of the king and hurries to to his parent’s homeland (Nehemiah had never seen Jerusalem) to do the work that he had been called to do.  Although born in Persia, Nehemiah knew his history and his heritage well enough to feel strong emotional ties to Jerusalem.  The fact that Jerusalem, some 900 miles away, lay desolate and broken down was heart wrenching for Nehemiah.  From cupbearer (royalty, 1:1-2:10) to builder (hard hat, 2:11-6:19), to governor (political, 7:1-13:1).  The emphasis of the three hats worn by Nehemiah should not be missed – as a cupbearer; he prayed; as a builder, he prayed; as a governor he prayed.  No matter his vocation, Nehemiah got it!  Prayer matters.  Nehemiah diligently served God, no matter the capacity.  After arriving in Jerusalem to inspect the walls, he spends 52 days (6:15) working in the face of conflict as Sanballat (Samaria) and Tobiah (Ammonite) taunted and ridiculed the people as they worked.  But the people “had a mind to work” and some worked while others provided protection from the enemy.  “and each wore his sword girded at his side as he built” (3:18).  Hand in hand, side by side, they were united in their objective.  After the walls were rebuilt Nehemiah had the task of rebuilding the people.  After the last door was hung Nehemiah gathered the people at the water gate for the reading of the law by Ezra (7-8).  The people stood during the reading in respect to God and they celebrated the return of the feasts that had been so important to their forefathers and they embraced the law.  Sometime after the completion of the wall, Nehemiah returned to Persia and provided a report to Artaxerxes, remaining there only a short time.  When he returned to Jerusalem (around 430 BC) he found several troubling violations among the people and the book ends with Nehemiah figuratively grabbing his brethren by the throat and rebuking them for their sins.   After telling us that he had corrected the mishandling of inappropriate marriages (13:27), had chased out the unholy from the house of God (13:28) and had restored the sacrificial requirements that God required (13:30-31), he finishes with, “Remember me, O my God, for good.” (13:31)    </a:t>
            </a:r>
          </a:p>
          <a:p>
            <a:endParaRPr lang="en-US" sz="900" dirty="0"/>
          </a:p>
          <a:p>
            <a:r>
              <a:rPr lang="en-US" sz="900" dirty="0"/>
              <a:t>Application:</a:t>
            </a:r>
          </a:p>
          <a:p>
            <a:pPr marL="685800" lvl="1" indent="-228600">
              <a:buFont typeface="+mj-lt"/>
              <a:buAutoNum type="arabicPeriod"/>
            </a:pPr>
            <a:r>
              <a:rPr lang="en-US" sz="900" dirty="0"/>
              <a:t>Walls can be built only when we plan for success as Nehemiah did.  </a:t>
            </a:r>
          </a:p>
          <a:p>
            <a:pPr marL="685800" lvl="1" indent="-228600">
              <a:buFont typeface="+mj-lt"/>
              <a:buAutoNum type="arabicPeriod"/>
            </a:pPr>
            <a:r>
              <a:rPr lang="en-US" sz="900" dirty="0"/>
              <a:t>Walls can be built only when we stay on task (don</a:t>
            </a:r>
            <a:r>
              <a:rPr lang="uk-UA" sz="900" dirty="0"/>
              <a:t>’</a:t>
            </a:r>
            <a:r>
              <a:rPr lang="en-US" sz="900" dirty="0"/>
              <a:t>t forget the objective).  </a:t>
            </a:r>
          </a:p>
          <a:p>
            <a:pPr marL="685800" lvl="1" indent="-228600">
              <a:buFont typeface="+mj-lt"/>
              <a:buAutoNum type="arabicPeriod"/>
            </a:pPr>
            <a:r>
              <a:rPr lang="en-US" sz="900" dirty="0"/>
              <a:t>Walls can be built only when we organize others and motivate people to work together to accomplish a goal.  </a:t>
            </a:r>
          </a:p>
          <a:p>
            <a:pPr marL="685800" lvl="1" indent="-228600">
              <a:buFont typeface="+mj-lt"/>
              <a:buAutoNum type="arabicPeriod"/>
            </a:pPr>
            <a:r>
              <a:rPr lang="en-US" sz="900" dirty="0"/>
              <a:t>Walls can be built when we value prayer and understand God’s providence (Note the phrase “the good hand of God was upon me” (2:8, 18).  </a:t>
            </a:r>
          </a:p>
          <a:p>
            <a:pPr marL="685800" lvl="1" indent="-228600">
              <a:buFont typeface="+mj-lt"/>
              <a:buAutoNum type="arabicPeriod"/>
            </a:pPr>
            <a:endParaRPr lang="en-US" sz="900" dirty="0"/>
          </a:p>
          <a:p>
            <a:r>
              <a:rPr lang="en-US" sz="900" dirty="0"/>
              <a:t>Key thought: Go ahead - plan, think, manage, create, and motivate.  But, most of all, don</a:t>
            </a:r>
            <a:r>
              <a:rPr lang="uk-UA" sz="900" dirty="0"/>
              <a:t>’</a:t>
            </a:r>
            <a:r>
              <a:rPr lang="en-US" sz="900" dirty="0"/>
              <a:t>t forget to pray.  Then get off your knees and go to work.  We need both the “hand of God” and our own hands to get the walls built; absence of either will cause us to have a city without walls.  </a:t>
            </a:r>
          </a:p>
          <a:p>
            <a:endParaRPr lang="en-US" sz="900" dirty="0"/>
          </a:p>
          <a:p>
            <a:endParaRPr lang="en-US" sz="900" dirty="0"/>
          </a:p>
        </p:txBody>
      </p:sp>
    </p:spTree>
    <p:extLst>
      <p:ext uri="{BB962C8B-B14F-4D97-AF65-F5344CB8AC3E}">
        <p14:creationId xmlns:p14="http://schemas.microsoft.com/office/powerpoint/2010/main" val="209486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425451" y="5226050"/>
            <a:ext cx="5964238" cy="3455988"/>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645542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B99A2-BBBA-4D01-A99C-81618E94B7F4}" type="slidenum">
              <a:rPr lang="en-US" smtClean="0"/>
              <a:pPr/>
              <a:t>5</a:t>
            </a:fld>
            <a:endParaRPr lang="en-US" dirty="0"/>
          </a:p>
        </p:txBody>
      </p:sp>
    </p:spTree>
    <p:extLst>
      <p:ext uri="{BB962C8B-B14F-4D97-AF65-F5344CB8AC3E}">
        <p14:creationId xmlns:p14="http://schemas.microsoft.com/office/powerpoint/2010/main" val="25672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0"/>
            <a:ext cx="4692650"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B01E767-1BDC-4644-B21C-EAA8636541DA}" type="slidenum">
              <a:rPr lang="en-US" smtClean="0"/>
              <a:pPr/>
              <a:t>6</a:t>
            </a:fld>
            <a:endParaRPr lang="en-US" dirty="0"/>
          </a:p>
        </p:txBody>
      </p:sp>
    </p:spTree>
    <p:extLst>
      <p:ext uri="{BB962C8B-B14F-4D97-AF65-F5344CB8AC3E}">
        <p14:creationId xmlns:p14="http://schemas.microsoft.com/office/powerpoint/2010/main" val="185007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64B78B-C701-CE48-9CC1-A9A0DBD933DC}"/>
              </a:ext>
            </a:extLst>
          </p:cNvPr>
          <p:cNvSpPr>
            <a:spLocks noGrp="1" noChangeArrowheads="1"/>
          </p:cNvSpPr>
          <p:nvPr>
            <p:ph type="sldNum" sz="quarter" idx="5"/>
          </p:nvPr>
        </p:nvSpPr>
        <p:spPr>
          <a:ln/>
        </p:spPr>
        <p:txBody>
          <a:bodyPr/>
          <a:lstStyle/>
          <a:p>
            <a:fld id="{90864CD2-36DE-2141-8740-8E504B887F6A}" type="slidenum">
              <a:rPr lang="en-US" altLang="en-US"/>
              <a:pPr/>
              <a:t>8</a:t>
            </a:fld>
            <a:endParaRPr lang="en-US" altLang="en-US"/>
          </a:p>
        </p:txBody>
      </p:sp>
      <p:sp>
        <p:nvSpPr>
          <p:cNvPr id="31746" name="Rectangle 2">
            <a:extLst>
              <a:ext uri="{FF2B5EF4-FFF2-40B4-BE49-F238E27FC236}">
                <a16:creationId xmlns:a16="http://schemas.microsoft.com/office/drawing/2014/main" id="{3039EC98-5CAA-E340-999B-B00217403D1E}"/>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822AA92B-8FF6-D74C-9329-9CEAE2F29642}"/>
              </a:ext>
            </a:extLst>
          </p:cNvPr>
          <p:cNvSpPr>
            <a:spLocks noGrp="1" noChangeArrowheads="1"/>
          </p:cNvSpPr>
          <p:nvPr>
            <p:ph type="body" idx="1"/>
          </p:nvPr>
        </p:nvSpPr>
        <p:spPr/>
        <p:txBody>
          <a:bodyPr/>
          <a:lstStyle/>
          <a:p>
            <a:pPr marL="228600" indent="-228600"/>
            <a:r>
              <a:rPr lang="en-US" altLang="en-US"/>
              <a:t>We must not fail to see the powerful example that Nehemiah was on the people.  No matter his lot in life, he continually showed himself to be a man of God; in his </a:t>
            </a:r>
            <a:r>
              <a:rPr lang="en-US" altLang="en-US" i="1"/>
              <a:t>prayer</a:t>
            </a:r>
            <a:r>
              <a:rPr lang="en-US" altLang="en-US"/>
              <a:t> life, in his </a:t>
            </a:r>
            <a:r>
              <a:rPr lang="en-US" altLang="en-US" i="1"/>
              <a:t>determination</a:t>
            </a:r>
            <a:r>
              <a:rPr lang="en-US" altLang="en-US"/>
              <a:t>; with </a:t>
            </a:r>
            <a:r>
              <a:rPr lang="en-US" altLang="en-US" i="1"/>
              <a:t>humility</a:t>
            </a:r>
            <a:r>
              <a:rPr lang="en-US" altLang="en-US"/>
              <a:t>, Nehemiah truly understood the importance of</a:t>
            </a:r>
            <a:r>
              <a:rPr lang="en-US" altLang="en-US" i="1"/>
              <a:t> character</a:t>
            </a:r>
            <a:r>
              <a:rPr lang="en-US" altLang="en-US"/>
              <a:t> – and he was concerned about it. </a:t>
            </a:r>
          </a:p>
          <a:p>
            <a:pPr marL="228600" indent="-228600"/>
            <a:endParaRPr lang="en-US" altLang="en-US"/>
          </a:p>
          <a:p>
            <a:pPr marL="228600" indent="-228600">
              <a:buFontTx/>
              <a:buAutoNum type="arabicPeriod"/>
            </a:pPr>
            <a:r>
              <a:rPr lang="en-US" altLang="en-US"/>
              <a:t>Character has to do with the condition of the walls; it’s stability to handle winds. Character comes from the heart; not with bricks and mortor.    </a:t>
            </a:r>
          </a:p>
          <a:p>
            <a:pPr marL="228600" indent="-228600">
              <a:buFontTx/>
              <a:buAutoNum type="arabicPeriod"/>
            </a:pPr>
            <a:r>
              <a:rPr lang="en-US" altLang="en-US"/>
              <a:t>Nehemiah started building the walls from eight hundred miles away – long before the first brick.  It began with prayer. It was not just an afterthought</a:t>
            </a:r>
          </a:p>
          <a:p>
            <a:pPr marL="228600" indent="-228600">
              <a:buFontTx/>
              <a:buAutoNum type="arabicPeriod"/>
            </a:pPr>
            <a:r>
              <a:rPr lang="en-US" altLang="en-US"/>
              <a:t> Determination – Nehemiah was honest about the condition of the walls – he did not gloss over it (2:17).  The mind to work was fueled by desire to succeed.  </a:t>
            </a:r>
          </a:p>
          <a:p>
            <a:pPr marL="228600" indent="-228600">
              <a:buFontTx/>
              <a:buAutoNum type="arabicPeriod"/>
            </a:pPr>
            <a:r>
              <a:rPr lang="en-US" altLang="en-US"/>
              <a:t>Humility: We cannot correct the problem by ourselves.  We need God.  An increasing Christ is the result of a decreasing self.</a:t>
            </a:r>
            <a:br>
              <a:rPr lang="en-US" altLang="en-US"/>
            </a:br>
            <a:br>
              <a:rPr lang="en-US" altLang="en-US"/>
            </a:b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1394124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6314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8CC31-08E4-4671-A1DE-D60040FAA44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98CC31-08E4-4671-A1DE-D60040FAA44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F3CE25A-B621-42A5-8B7F-A5088FE2A10D}" type="datetimeFigureOut">
              <a:rPr lang="en-US" smtClean="0"/>
              <a:pPr/>
              <a:t>12/29/22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98CC31-08E4-4671-A1DE-D60040FAA44E}"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F3CE25A-B621-42A5-8B7F-A5088FE2A10D}" type="datetimeFigureOut">
              <a:rPr lang="en-US" smtClean="0"/>
              <a:pPr/>
              <a:t>12/29/22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98CC31-08E4-4671-A1DE-D60040FAA4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F3CE25A-B621-42A5-8B7F-A5088FE2A10D}" type="datetimeFigureOut">
              <a:rPr lang="en-US" smtClean="0"/>
              <a:pPr/>
              <a:t>12/29/22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98CC31-08E4-4671-A1DE-D60040FAA4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lstStyle/>
          <a:p>
            <a:r>
              <a:rPr lang="en-US" dirty="0"/>
              <a:t>N</a:t>
            </a:r>
            <a:r>
              <a:rPr lang="en-US" sz="2400" dirty="0"/>
              <a:t>ehemiah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00024" y="1408176"/>
            <a:ext cx="8791575" cy="5449824"/>
          </a:xfrm>
        </p:spPr>
        <p:txBody>
          <a:bodyPr>
            <a:normAutofit/>
          </a:bodyPr>
          <a:lstStyle/>
          <a:p>
            <a:pPr marL="89154" indent="0">
              <a:buNone/>
            </a:pPr>
            <a:r>
              <a:rPr lang="en-US" sz="2200" dirty="0"/>
              <a:t>Jewish tradition identifies Nehemiah himself as the primary author of this historical book.  Much of the book is written from his first-person perspective.  Nothing is known about his youth or background; we meet him as an adult serving in the Persian royal court as the personal cupbearer to King Artaxerxes (Nehemiah 1:11–2:1). This prestigious position reveals something of Nehemiah’s upright character. Though he remained in Persia after the exiles had been allowed to go home, he was highly interested in the state of affairs in Judah (his brother </a:t>
            </a:r>
            <a:r>
              <a:rPr lang="en-US" sz="2200" dirty="0" err="1"/>
              <a:t>Hanani</a:t>
            </a:r>
            <a:r>
              <a:rPr lang="en-US" sz="2200" dirty="0"/>
              <a:t> [1:2] had returned there earlier).</a:t>
            </a:r>
          </a:p>
          <a:p>
            <a:pPr marL="89154" indent="0">
              <a:buNone/>
            </a:pPr>
            <a:endParaRPr lang="en-US" sz="2200" dirty="0"/>
          </a:p>
          <a:p>
            <a:pPr marL="89154" indent="0">
              <a:buNone/>
            </a:pPr>
            <a:r>
              <a:rPr lang="en-US" sz="2200" dirty="0"/>
              <a:t>The book of Nehemiah could be read as a sequel to the book of Ezra, and some scholars believe the two were originally one work. It is possible that Ezra compiled Nehemiah’s original accounts with other material to create the book of Nehemiah. However, most scholars believe the book was written by Nehemiah</a:t>
            </a:r>
          </a:p>
        </p:txBody>
      </p:sp>
    </p:spTree>
    <p:extLst>
      <p:ext uri="{BB962C8B-B14F-4D97-AF65-F5344CB8AC3E}">
        <p14:creationId xmlns:p14="http://schemas.microsoft.com/office/powerpoint/2010/main" val="23144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190500" y="1600200"/>
            <a:ext cx="8763000" cy="4724401"/>
          </a:xfrm>
        </p:spPr>
        <p:txBody>
          <a:bodyPr>
            <a:noAutofit/>
          </a:bodyPr>
          <a:lstStyle/>
          <a:p>
            <a:pPr marL="89154" indent="0">
              <a:buNone/>
            </a:pPr>
            <a:r>
              <a:rPr lang="en-US" sz="2100" dirty="0"/>
              <a:t>The book of Nehemiah opens in the Persian city of Susa in the year 444 BC. Later that year, Nehemiah traveled to Israel, leading the third of three returns by the Jewish people following their seventy years of exile in Babylon. (The previous chapter on Ezra describes the earlier two returns.) Most of the book centers on events in Jerusalem. The narrative concludes around the year 430 BC, and scholars believe the book was written shortly thereafter.</a:t>
            </a:r>
          </a:p>
          <a:p>
            <a:pPr marL="89154" indent="0">
              <a:buNone/>
            </a:pPr>
            <a:endParaRPr lang="en-US" sz="2100" dirty="0"/>
          </a:p>
          <a:p>
            <a:pPr marL="89154" indent="0">
              <a:buNone/>
            </a:pPr>
            <a:r>
              <a:rPr lang="en-US" sz="2100" dirty="0"/>
              <a:t>Nehemiah is the last historical book of the Old Testament. Although the book of Esther appears after Nehemiah in the canon, the events in Esther occurred in the time period between Ezra 6 and 7, between the first and second returns of the people to Israel. The prophet Malachi was a contemporary of Nehemiah.</a:t>
            </a:r>
          </a:p>
        </p:txBody>
      </p:sp>
    </p:spTree>
    <p:extLst>
      <p:ext uri="{BB962C8B-B14F-4D97-AF65-F5344CB8AC3E}">
        <p14:creationId xmlns:p14="http://schemas.microsoft.com/office/powerpoint/2010/main" val="169730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Nehemiah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000" dirty="0"/>
              <a:t>Nehemiah was a layman, not a priest like Ezra nor a prophet like Malachi. He served the Persian king in a secular position before leading a group of Jews to Jerusalem in order to rebuild the city walls. “Nehemiah’s expertise in the king’s court equipped him adequately for the political and physical reconstruction necessary for the remnant to survive."1</a:t>
            </a:r>
          </a:p>
          <a:p>
            <a:pPr marL="89154" indent="0">
              <a:buNone/>
            </a:pPr>
            <a:endParaRPr lang="en-US" sz="2000" dirty="0"/>
          </a:p>
          <a:p>
            <a:pPr marL="89154" indent="0">
              <a:buNone/>
            </a:pPr>
            <a:r>
              <a:rPr lang="en-US" sz="2000" dirty="0"/>
              <a:t>Under Nehemiah’s leadership, the Jews withstood opposition and came together to accomplish their goal. Nehemiah led by example, giving up a respected position in a palace for hard labor in a politically insignificant district. He partnered with Ezra, who also appears in this book, to solidify the political and spiritual foundations of the people. Nehemiah’s humility before God (see his moving intercessory prayers in chapters 1 and 9) provided an example for the people. He did not claim glory for himself but always gave God the credit for his successes.</a:t>
            </a:r>
          </a:p>
          <a:p>
            <a:pPr marL="89154" indent="0">
              <a:buNone/>
            </a:pPr>
            <a:endParaRPr lang="en-US" sz="2000" dirty="0"/>
          </a:p>
          <a:p>
            <a:pPr marL="89154" indent="0">
              <a:buNone/>
            </a:pPr>
            <a:endParaRPr lang="en-US" sz="2000" dirty="0"/>
          </a:p>
        </p:txBody>
      </p:sp>
    </p:spTree>
    <p:extLst>
      <p:ext uri="{BB962C8B-B14F-4D97-AF65-F5344CB8AC3E}">
        <p14:creationId xmlns:p14="http://schemas.microsoft.com/office/powerpoint/2010/main" val="427122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828800"/>
            <a:ext cx="8915400" cy="6059424"/>
          </a:xfrm>
        </p:spPr>
        <p:txBody>
          <a:bodyPr>
            <a:noAutofit/>
          </a:bodyPr>
          <a:lstStyle/>
          <a:p>
            <a:pPr marL="89154" indent="0">
              <a:buNone/>
            </a:pPr>
            <a:r>
              <a:rPr lang="en-US" sz="2200" dirty="0"/>
              <a:t>Nehemiah recorded the reconstruction of the wall of Jerusalem, Judah’s capital city. Together, he and Ezra, who led the spiritual revival of the people, directed the political and religious restoration of the Jews in their homeland after the Babylonian captivity.</a:t>
            </a:r>
          </a:p>
          <a:p>
            <a:pPr marL="89154" indent="0">
              <a:buNone/>
            </a:pPr>
            <a:endParaRPr lang="en-US" sz="2200" dirty="0"/>
          </a:p>
          <a:p>
            <a:pPr marL="89154" indent="0">
              <a:buNone/>
            </a:pPr>
            <a:r>
              <a:rPr lang="en-US" sz="2200" dirty="0"/>
              <a:t>Nehemiah’s life provides a fine study on leadership. He overcame opposition from outsiders as well as internal turmoil. He exercised his administrative skills in his strategy to use half the people for building while the other half kept watch for the Samaritans who, under Sanballat, threatened attack (Nehemiah 4–7). As governor, Nehemiah negotiated peace among the Jews who were unhappy with Persian taxes. He exhibited a steadfast determination to complete his goals. Accomplishing those goals resulted in a people encouraged, renewed, and excited about their future.</a:t>
            </a:r>
          </a:p>
        </p:txBody>
      </p:sp>
    </p:spTree>
    <p:extLst>
      <p:ext uri="{BB962C8B-B14F-4D97-AF65-F5344CB8AC3E}">
        <p14:creationId xmlns:p14="http://schemas.microsoft.com/office/powerpoint/2010/main" val="23135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The book of Nehemiah shows us the kind of significant impact one individual can have on a nation. Nehemiah served in secular offices, using his position to bring back to the Jews order, stability, and proper focus on God.</a:t>
            </a:r>
          </a:p>
          <a:p>
            <a:pPr marL="118872" indent="0">
              <a:buNone/>
            </a:pPr>
            <a:endParaRPr lang="en-US" sz="2400" dirty="0"/>
          </a:p>
          <a:p>
            <a:pPr marL="118872" indent="0">
              <a:buNone/>
            </a:pPr>
            <a:r>
              <a:rPr lang="en-US" sz="2400" dirty="0"/>
              <a:t>God uses all manner of people in all manner of places doing all manner of work. Do you feel you must be “in ministry” in order to serve God? Be encouraged; He is not limited by your vocation. In fact, God has placed you where you are for a purpose.  </a:t>
            </a:r>
            <a:r>
              <a:rPr lang="en-US" sz="2400"/>
              <a:t>Let your hands be His hands.  </a:t>
            </a:r>
            <a:endParaRPr lang="en-US" sz="2400" dirty="0"/>
          </a:p>
        </p:txBody>
      </p:sp>
    </p:spTree>
    <p:extLst>
      <p:ext uri="{BB962C8B-B14F-4D97-AF65-F5344CB8AC3E}">
        <p14:creationId xmlns:p14="http://schemas.microsoft.com/office/powerpoint/2010/main" val="348766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800100" y="136954"/>
            <a:ext cx="8229600" cy="1251062"/>
          </a:xfrm>
        </p:spPr>
        <p:txBody>
          <a:bodyPr/>
          <a:lstStyle/>
          <a:p>
            <a:pPr algn="ctr"/>
            <a:r>
              <a:rPr lang="en-US" sz="3200" dirty="0"/>
              <a:t>Nehemiah: Three Distinct Roles</a:t>
            </a:r>
          </a:p>
        </p:txBody>
      </p:sp>
      <p:sp>
        <p:nvSpPr>
          <p:cNvPr id="5125" name="Line 5"/>
          <p:cNvSpPr>
            <a:spLocks noChangeShapeType="1"/>
          </p:cNvSpPr>
          <p:nvPr/>
        </p:nvSpPr>
        <p:spPr bwMode="auto">
          <a:xfrm flipH="1">
            <a:off x="838200" y="1600200"/>
            <a:ext cx="76200" cy="1676400"/>
          </a:xfrm>
          <a:prstGeom prst="line">
            <a:avLst/>
          </a:prstGeom>
          <a:noFill/>
          <a:ln w="57150">
            <a:solidFill>
              <a:schemeClr val="accent1"/>
            </a:solidFill>
            <a:round/>
            <a:headEnd/>
            <a:tailEnd/>
          </a:ln>
          <a:effectLst/>
        </p:spPr>
        <p:txBody>
          <a:bodyPr/>
          <a:lstStyle/>
          <a:p>
            <a:endParaRPr lang="en-US" dirty="0"/>
          </a:p>
        </p:txBody>
      </p:sp>
      <p:sp>
        <p:nvSpPr>
          <p:cNvPr id="5126" name="Line 6"/>
          <p:cNvSpPr>
            <a:spLocks noChangeShapeType="1"/>
          </p:cNvSpPr>
          <p:nvPr/>
        </p:nvSpPr>
        <p:spPr bwMode="auto">
          <a:xfrm flipH="1">
            <a:off x="2819400" y="1600200"/>
            <a:ext cx="76200" cy="1676400"/>
          </a:xfrm>
          <a:prstGeom prst="line">
            <a:avLst/>
          </a:prstGeom>
          <a:noFill/>
          <a:ln w="57150">
            <a:solidFill>
              <a:schemeClr val="accent1"/>
            </a:solidFill>
            <a:round/>
            <a:headEnd/>
            <a:tailEnd/>
          </a:ln>
          <a:effectLst/>
        </p:spPr>
        <p:txBody>
          <a:bodyPr/>
          <a:lstStyle/>
          <a:p>
            <a:endParaRPr lang="en-US" dirty="0"/>
          </a:p>
        </p:txBody>
      </p:sp>
      <p:sp>
        <p:nvSpPr>
          <p:cNvPr id="5127" name="Line 7"/>
          <p:cNvSpPr>
            <a:spLocks noChangeShapeType="1"/>
          </p:cNvSpPr>
          <p:nvPr/>
        </p:nvSpPr>
        <p:spPr bwMode="auto">
          <a:xfrm flipH="1">
            <a:off x="4876800" y="1600200"/>
            <a:ext cx="76200" cy="1676400"/>
          </a:xfrm>
          <a:prstGeom prst="line">
            <a:avLst/>
          </a:prstGeom>
          <a:noFill/>
          <a:ln w="57150">
            <a:solidFill>
              <a:schemeClr val="accent1"/>
            </a:solidFill>
            <a:round/>
            <a:headEnd/>
            <a:tailEnd/>
          </a:ln>
          <a:effectLst/>
        </p:spPr>
        <p:txBody>
          <a:bodyPr/>
          <a:lstStyle/>
          <a:p>
            <a:endParaRPr lang="en-US" dirty="0"/>
          </a:p>
        </p:txBody>
      </p:sp>
      <p:sp>
        <p:nvSpPr>
          <p:cNvPr id="5128" name="Line 8"/>
          <p:cNvSpPr>
            <a:spLocks noChangeShapeType="1"/>
          </p:cNvSpPr>
          <p:nvPr/>
        </p:nvSpPr>
        <p:spPr bwMode="auto">
          <a:xfrm flipH="1">
            <a:off x="7848600" y="1524000"/>
            <a:ext cx="76200" cy="1752600"/>
          </a:xfrm>
          <a:prstGeom prst="line">
            <a:avLst/>
          </a:prstGeom>
          <a:noFill/>
          <a:ln w="57150">
            <a:solidFill>
              <a:schemeClr val="accent1"/>
            </a:solidFill>
            <a:round/>
            <a:headEnd/>
            <a:tailEnd/>
          </a:ln>
          <a:effectLst/>
        </p:spPr>
        <p:txBody>
          <a:bodyPr/>
          <a:lstStyle/>
          <a:p>
            <a:endParaRPr lang="en-US" dirty="0"/>
          </a:p>
        </p:txBody>
      </p:sp>
      <p:sp>
        <p:nvSpPr>
          <p:cNvPr id="5129" name="Line 9"/>
          <p:cNvSpPr>
            <a:spLocks noChangeShapeType="1"/>
          </p:cNvSpPr>
          <p:nvPr/>
        </p:nvSpPr>
        <p:spPr bwMode="auto">
          <a:xfrm flipV="1">
            <a:off x="838200" y="3276600"/>
            <a:ext cx="7010400" cy="0"/>
          </a:xfrm>
          <a:prstGeom prst="line">
            <a:avLst/>
          </a:prstGeom>
          <a:noFill/>
          <a:ln w="9525">
            <a:solidFill>
              <a:schemeClr val="tx1"/>
            </a:solidFill>
            <a:round/>
            <a:headEnd/>
            <a:tailEnd/>
          </a:ln>
          <a:effectLst/>
        </p:spPr>
        <p:txBody>
          <a:bodyPr/>
          <a:lstStyle/>
          <a:p>
            <a:endParaRPr lang="en-US" dirty="0"/>
          </a:p>
        </p:txBody>
      </p:sp>
      <p:sp>
        <p:nvSpPr>
          <p:cNvPr id="5130" name="Line 10"/>
          <p:cNvSpPr>
            <a:spLocks noChangeShapeType="1"/>
          </p:cNvSpPr>
          <p:nvPr/>
        </p:nvSpPr>
        <p:spPr bwMode="auto">
          <a:xfrm flipV="1">
            <a:off x="914400" y="1524000"/>
            <a:ext cx="7010400" cy="76200"/>
          </a:xfrm>
          <a:prstGeom prst="line">
            <a:avLst/>
          </a:prstGeom>
          <a:noFill/>
          <a:ln w="57150">
            <a:solidFill>
              <a:schemeClr val="accent1"/>
            </a:solidFill>
            <a:round/>
            <a:headEnd/>
            <a:tailEnd/>
          </a:ln>
          <a:effectLst/>
        </p:spPr>
        <p:txBody>
          <a:bodyPr/>
          <a:lstStyle/>
          <a:p>
            <a:endParaRPr lang="en-US" dirty="0"/>
          </a:p>
        </p:txBody>
      </p:sp>
      <p:sp>
        <p:nvSpPr>
          <p:cNvPr id="5131" name="Text Box 11"/>
          <p:cNvSpPr txBox="1">
            <a:spLocks noChangeArrowheads="1"/>
          </p:cNvSpPr>
          <p:nvPr/>
        </p:nvSpPr>
        <p:spPr bwMode="auto">
          <a:xfrm>
            <a:off x="914400" y="1600200"/>
            <a:ext cx="2130425" cy="338554"/>
          </a:xfrm>
          <a:prstGeom prst="rect">
            <a:avLst/>
          </a:prstGeom>
          <a:noFill/>
          <a:ln w="9525">
            <a:noFill/>
            <a:miter lim="800000"/>
            <a:headEnd/>
            <a:tailEnd/>
          </a:ln>
          <a:effectLst/>
        </p:spPr>
        <p:txBody>
          <a:bodyPr>
            <a:spAutoFit/>
          </a:bodyPr>
          <a:lstStyle/>
          <a:p>
            <a:pPr eaLnBrk="1" hangingPunct="1"/>
            <a:r>
              <a:rPr lang="en-US" sz="1600" b="1" dirty="0">
                <a:solidFill>
                  <a:srgbClr val="CC0066"/>
                </a:solidFill>
                <a:latin typeface="Abadi MT Condensed Extra Bold" charset="0"/>
                <a:ea typeface="Abadi MT Condensed Extra Bold" charset="0"/>
                <a:cs typeface="Abadi MT Condensed Extra Bold" charset="0"/>
              </a:rPr>
              <a:t>Cupbearer to the King</a:t>
            </a:r>
          </a:p>
        </p:txBody>
      </p:sp>
      <p:sp>
        <p:nvSpPr>
          <p:cNvPr id="5132" name="Text Box 12"/>
          <p:cNvSpPr txBox="1">
            <a:spLocks noChangeArrowheads="1"/>
          </p:cNvSpPr>
          <p:nvPr/>
        </p:nvSpPr>
        <p:spPr bwMode="auto">
          <a:xfrm>
            <a:off x="3124200" y="1539666"/>
            <a:ext cx="2514600" cy="338554"/>
          </a:xfrm>
          <a:prstGeom prst="rect">
            <a:avLst/>
          </a:prstGeom>
          <a:noFill/>
          <a:ln w="9525">
            <a:noFill/>
            <a:miter lim="800000"/>
            <a:headEnd/>
            <a:tailEnd/>
          </a:ln>
          <a:effectLst/>
        </p:spPr>
        <p:txBody>
          <a:bodyPr>
            <a:spAutoFit/>
          </a:bodyPr>
          <a:lstStyle/>
          <a:p>
            <a:pPr eaLnBrk="1" hangingPunct="1"/>
            <a:r>
              <a:rPr lang="en-US" sz="1600" b="1" dirty="0">
                <a:solidFill>
                  <a:srgbClr val="CC0066"/>
                </a:solidFill>
                <a:latin typeface="Abadi MT Condensed Extra Bold" charset="0"/>
                <a:ea typeface="Abadi MT Condensed Extra Bold" charset="0"/>
                <a:cs typeface="Abadi MT Condensed Extra Bold" charset="0"/>
              </a:rPr>
              <a:t>Builder of the Wall</a:t>
            </a:r>
          </a:p>
        </p:txBody>
      </p:sp>
      <p:sp>
        <p:nvSpPr>
          <p:cNvPr id="5133" name="Text Box 13"/>
          <p:cNvSpPr txBox="1">
            <a:spLocks noChangeArrowheads="1"/>
          </p:cNvSpPr>
          <p:nvPr/>
        </p:nvSpPr>
        <p:spPr bwMode="auto">
          <a:xfrm>
            <a:off x="5257800" y="1524000"/>
            <a:ext cx="2362200" cy="338554"/>
          </a:xfrm>
          <a:prstGeom prst="rect">
            <a:avLst/>
          </a:prstGeom>
          <a:noFill/>
          <a:ln w="9525">
            <a:noFill/>
            <a:miter lim="800000"/>
            <a:headEnd/>
            <a:tailEnd/>
          </a:ln>
          <a:effectLst/>
        </p:spPr>
        <p:txBody>
          <a:bodyPr>
            <a:spAutoFit/>
          </a:bodyPr>
          <a:lstStyle/>
          <a:p>
            <a:pPr eaLnBrk="1" hangingPunct="1"/>
            <a:r>
              <a:rPr lang="en-US" sz="1600" b="1" dirty="0">
                <a:solidFill>
                  <a:srgbClr val="CC0066"/>
                </a:solidFill>
                <a:latin typeface="Abadi MT Condensed Extra Bold" charset="0"/>
                <a:ea typeface="Abadi MT Condensed Extra Bold" charset="0"/>
                <a:cs typeface="Abadi MT Condensed Extra Bold" charset="0"/>
              </a:rPr>
              <a:t>Governor to the People</a:t>
            </a:r>
          </a:p>
        </p:txBody>
      </p:sp>
      <p:sp>
        <p:nvSpPr>
          <p:cNvPr id="5134" name="Text Box 14"/>
          <p:cNvSpPr txBox="1">
            <a:spLocks noChangeArrowheads="1"/>
          </p:cNvSpPr>
          <p:nvPr/>
        </p:nvSpPr>
        <p:spPr bwMode="auto">
          <a:xfrm>
            <a:off x="990600" y="2971800"/>
            <a:ext cx="1768475" cy="304800"/>
          </a:xfrm>
          <a:prstGeom prst="rect">
            <a:avLst/>
          </a:prstGeom>
          <a:noFill/>
          <a:ln w="9525">
            <a:noFill/>
            <a:miter lim="800000"/>
            <a:headEnd/>
            <a:tailEnd/>
          </a:ln>
          <a:effectLst/>
        </p:spPr>
        <p:txBody>
          <a:bodyPr wrap="none">
            <a:spAutoFit/>
          </a:bodyPr>
          <a:lstStyle/>
          <a:p>
            <a:pPr eaLnBrk="1" hangingPunct="1"/>
            <a:r>
              <a:rPr lang="en-US" sz="1400" b="1" i="1" dirty="0">
                <a:solidFill>
                  <a:srgbClr val="CC0000"/>
                </a:solidFill>
                <a:latin typeface="Arial" charset="0"/>
              </a:rPr>
              <a:t>Chapters 1:1 - 2:10</a:t>
            </a:r>
          </a:p>
        </p:txBody>
      </p:sp>
      <p:sp>
        <p:nvSpPr>
          <p:cNvPr id="5135" name="Text Box 15"/>
          <p:cNvSpPr txBox="1">
            <a:spLocks noChangeArrowheads="1"/>
          </p:cNvSpPr>
          <p:nvPr/>
        </p:nvSpPr>
        <p:spPr bwMode="auto">
          <a:xfrm>
            <a:off x="2955925" y="2971800"/>
            <a:ext cx="1997075" cy="304800"/>
          </a:xfrm>
          <a:prstGeom prst="rect">
            <a:avLst/>
          </a:prstGeom>
          <a:noFill/>
          <a:ln w="9525">
            <a:noFill/>
            <a:miter lim="800000"/>
            <a:headEnd/>
            <a:tailEnd/>
          </a:ln>
          <a:effectLst/>
        </p:spPr>
        <p:txBody>
          <a:bodyPr>
            <a:spAutoFit/>
          </a:bodyPr>
          <a:lstStyle/>
          <a:p>
            <a:pPr eaLnBrk="1" hangingPunct="1"/>
            <a:r>
              <a:rPr lang="en-US" sz="1400" b="1" i="1" dirty="0">
                <a:solidFill>
                  <a:srgbClr val="CC0000"/>
                </a:solidFill>
                <a:latin typeface="Arial" charset="0"/>
              </a:rPr>
              <a:t>Chapters 2:11 - 6:19</a:t>
            </a:r>
          </a:p>
        </p:txBody>
      </p:sp>
      <p:sp>
        <p:nvSpPr>
          <p:cNvPr id="5136" name="Text Box 16"/>
          <p:cNvSpPr txBox="1">
            <a:spLocks noChangeArrowheads="1"/>
          </p:cNvSpPr>
          <p:nvPr/>
        </p:nvSpPr>
        <p:spPr bwMode="auto">
          <a:xfrm>
            <a:off x="5029200" y="2971800"/>
            <a:ext cx="1600200" cy="304800"/>
          </a:xfrm>
          <a:prstGeom prst="rect">
            <a:avLst/>
          </a:prstGeom>
          <a:noFill/>
          <a:ln w="9525">
            <a:noFill/>
            <a:miter lim="800000"/>
            <a:headEnd/>
            <a:tailEnd/>
          </a:ln>
          <a:effectLst/>
        </p:spPr>
        <p:txBody>
          <a:bodyPr>
            <a:spAutoFit/>
          </a:bodyPr>
          <a:lstStyle/>
          <a:p>
            <a:pPr eaLnBrk="1" hangingPunct="1"/>
            <a:r>
              <a:rPr lang="en-US" sz="1400" b="1" i="1" dirty="0">
                <a:solidFill>
                  <a:srgbClr val="CC0000"/>
                </a:solidFill>
                <a:latin typeface="Arial" charset="0"/>
              </a:rPr>
              <a:t>Chapters  7 - 13</a:t>
            </a:r>
          </a:p>
        </p:txBody>
      </p:sp>
      <p:sp>
        <p:nvSpPr>
          <p:cNvPr id="5137" name="Line 17"/>
          <p:cNvSpPr>
            <a:spLocks noChangeShapeType="1"/>
          </p:cNvSpPr>
          <p:nvPr/>
        </p:nvSpPr>
        <p:spPr bwMode="auto">
          <a:xfrm>
            <a:off x="838200" y="3276600"/>
            <a:ext cx="74612" cy="3200400"/>
          </a:xfrm>
          <a:prstGeom prst="line">
            <a:avLst/>
          </a:prstGeom>
          <a:noFill/>
          <a:ln w="57150">
            <a:solidFill>
              <a:schemeClr val="accent1"/>
            </a:solidFill>
            <a:round/>
            <a:headEnd/>
            <a:tailEnd/>
          </a:ln>
          <a:effectLst/>
        </p:spPr>
        <p:txBody>
          <a:bodyPr/>
          <a:lstStyle/>
          <a:p>
            <a:endParaRPr lang="en-US" dirty="0"/>
          </a:p>
        </p:txBody>
      </p:sp>
      <p:sp>
        <p:nvSpPr>
          <p:cNvPr id="5140" name="Line 20"/>
          <p:cNvSpPr>
            <a:spLocks noChangeShapeType="1"/>
          </p:cNvSpPr>
          <p:nvPr/>
        </p:nvSpPr>
        <p:spPr bwMode="auto">
          <a:xfrm>
            <a:off x="7848600" y="3276599"/>
            <a:ext cx="74612" cy="3243779"/>
          </a:xfrm>
          <a:prstGeom prst="line">
            <a:avLst/>
          </a:prstGeom>
          <a:noFill/>
          <a:ln w="57150">
            <a:solidFill>
              <a:schemeClr val="accent1"/>
            </a:solidFill>
            <a:round/>
            <a:headEnd/>
            <a:tailEnd/>
          </a:ln>
          <a:effectLst/>
        </p:spPr>
        <p:txBody>
          <a:bodyPr/>
          <a:lstStyle/>
          <a:p>
            <a:endParaRPr lang="en-US" dirty="0"/>
          </a:p>
        </p:txBody>
      </p:sp>
      <p:sp>
        <p:nvSpPr>
          <p:cNvPr id="5141" name="Oval 21"/>
          <p:cNvSpPr>
            <a:spLocks noChangeArrowheads="1"/>
          </p:cNvSpPr>
          <p:nvPr/>
        </p:nvSpPr>
        <p:spPr bwMode="auto">
          <a:xfrm>
            <a:off x="1371600" y="1905000"/>
            <a:ext cx="1219200" cy="228600"/>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1600" b="1" dirty="0">
                <a:solidFill>
                  <a:srgbClr val="D60093"/>
                </a:solidFill>
                <a:latin typeface="Arial" charset="0"/>
              </a:rPr>
              <a:t>Prayer</a:t>
            </a:r>
          </a:p>
        </p:txBody>
      </p:sp>
      <p:sp>
        <p:nvSpPr>
          <p:cNvPr id="5143" name="Text Box 23"/>
          <p:cNvSpPr txBox="1">
            <a:spLocks noChangeArrowheads="1"/>
          </p:cNvSpPr>
          <p:nvPr/>
        </p:nvSpPr>
        <p:spPr bwMode="auto">
          <a:xfrm>
            <a:off x="1371600" y="2133600"/>
            <a:ext cx="990600" cy="584775"/>
          </a:xfrm>
          <a:prstGeom prst="rect">
            <a:avLst/>
          </a:prstGeom>
          <a:noFill/>
          <a:ln w="9525">
            <a:noFill/>
            <a:miter lim="800000"/>
            <a:headEnd/>
            <a:tailEnd/>
          </a:ln>
          <a:effectLst/>
        </p:spPr>
        <p:txBody>
          <a:bodyPr>
            <a:spAutoFit/>
          </a:bodyPr>
          <a:lstStyle/>
          <a:p>
            <a:pPr eaLnBrk="1" hangingPunct="1"/>
            <a:r>
              <a:rPr lang="en-US" sz="1400" dirty="0">
                <a:latin typeface="Arial" charset="0"/>
              </a:rPr>
              <a:t>  </a:t>
            </a:r>
            <a:r>
              <a:rPr lang="en-US" sz="1600" dirty="0">
                <a:latin typeface="Cambria" pitchFamily="18" charset="0"/>
              </a:rPr>
              <a:t>May I? </a:t>
            </a:r>
            <a:br>
              <a:rPr lang="en-US" sz="1600" dirty="0">
                <a:latin typeface="Cambria" pitchFamily="18" charset="0"/>
              </a:rPr>
            </a:br>
            <a:r>
              <a:rPr lang="en-US" sz="1600" dirty="0">
                <a:latin typeface="Cambria" pitchFamily="18" charset="0"/>
              </a:rPr>
              <a:t>You May</a:t>
            </a:r>
            <a:r>
              <a:rPr lang="en-US" sz="1400" dirty="0">
                <a:latin typeface="Cambria" pitchFamily="18" charset="0"/>
              </a:rPr>
              <a:t>!</a:t>
            </a:r>
          </a:p>
        </p:txBody>
      </p:sp>
      <p:sp>
        <p:nvSpPr>
          <p:cNvPr id="5144" name="Line 24"/>
          <p:cNvSpPr>
            <a:spLocks noChangeShapeType="1"/>
          </p:cNvSpPr>
          <p:nvPr/>
        </p:nvSpPr>
        <p:spPr bwMode="auto">
          <a:xfrm flipV="1">
            <a:off x="990600" y="2438400"/>
            <a:ext cx="2133600" cy="533400"/>
          </a:xfrm>
          <a:prstGeom prst="line">
            <a:avLst/>
          </a:prstGeom>
          <a:noFill/>
          <a:ln w="9525">
            <a:solidFill>
              <a:schemeClr val="tx1"/>
            </a:solidFill>
            <a:round/>
            <a:headEnd/>
            <a:tailEnd type="triangle" w="med" len="med"/>
          </a:ln>
          <a:effectLst/>
        </p:spPr>
        <p:txBody>
          <a:bodyPr/>
          <a:lstStyle/>
          <a:p>
            <a:endParaRPr lang="en-US" dirty="0"/>
          </a:p>
        </p:txBody>
      </p:sp>
      <p:sp>
        <p:nvSpPr>
          <p:cNvPr id="5145" name="Text Box 25"/>
          <p:cNvSpPr txBox="1">
            <a:spLocks noChangeArrowheads="1"/>
          </p:cNvSpPr>
          <p:nvPr/>
        </p:nvSpPr>
        <p:spPr bwMode="auto">
          <a:xfrm>
            <a:off x="3044825" y="1886356"/>
            <a:ext cx="1768475" cy="830997"/>
          </a:xfrm>
          <a:prstGeom prst="rect">
            <a:avLst/>
          </a:prstGeom>
          <a:noFill/>
          <a:ln w="9525">
            <a:noFill/>
            <a:miter lim="800000"/>
            <a:headEnd/>
            <a:tailEnd/>
          </a:ln>
          <a:effectLst/>
        </p:spPr>
        <p:txBody>
          <a:bodyPr wrap="square">
            <a:spAutoFit/>
          </a:bodyPr>
          <a:lstStyle/>
          <a:p>
            <a:pPr eaLnBrk="1" hangingPunct="1"/>
            <a:r>
              <a:rPr lang="en-US" sz="1400" dirty="0">
                <a:latin typeface="Cambria" pitchFamily="18" charset="0"/>
              </a:rPr>
              <a:t>“</a:t>
            </a:r>
            <a:r>
              <a:rPr lang="en-US" sz="1600" dirty="0">
                <a:latin typeface="Cambria" pitchFamily="18" charset="0"/>
              </a:rPr>
              <a:t>So the wall was</a:t>
            </a:r>
            <a:br>
              <a:rPr lang="en-US" sz="1600" dirty="0">
                <a:latin typeface="Cambria" pitchFamily="18" charset="0"/>
              </a:rPr>
            </a:br>
            <a:r>
              <a:rPr lang="en-US" sz="1600" dirty="0">
                <a:latin typeface="Cambria" pitchFamily="18" charset="0"/>
              </a:rPr>
              <a:t>completed…in</a:t>
            </a:r>
            <a:br>
              <a:rPr lang="en-US" sz="1600" dirty="0">
                <a:latin typeface="Cambria" pitchFamily="18" charset="0"/>
              </a:rPr>
            </a:br>
            <a:r>
              <a:rPr lang="en-US" sz="1600" dirty="0">
                <a:latin typeface="Cambria" pitchFamily="18" charset="0"/>
              </a:rPr>
              <a:t>52 days” (6:15)</a:t>
            </a:r>
          </a:p>
        </p:txBody>
      </p:sp>
      <p:sp>
        <p:nvSpPr>
          <p:cNvPr id="5146" name="Line 26"/>
          <p:cNvSpPr>
            <a:spLocks noChangeShapeType="1"/>
          </p:cNvSpPr>
          <p:nvPr/>
        </p:nvSpPr>
        <p:spPr bwMode="auto">
          <a:xfrm flipV="1">
            <a:off x="3352800" y="2362200"/>
            <a:ext cx="3124200" cy="685800"/>
          </a:xfrm>
          <a:prstGeom prst="line">
            <a:avLst/>
          </a:prstGeom>
          <a:noFill/>
          <a:ln w="9525">
            <a:solidFill>
              <a:schemeClr val="tx1"/>
            </a:solidFill>
            <a:round/>
            <a:headEnd/>
            <a:tailEnd type="triangle" w="med" len="med"/>
          </a:ln>
          <a:effectLst/>
        </p:spPr>
        <p:txBody>
          <a:bodyPr/>
          <a:lstStyle/>
          <a:p>
            <a:endParaRPr lang="en-US" dirty="0"/>
          </a:p>
        </p:txBody>
      </p:sp>
      <p:sp>
        <p:nvSpPr>
          <p:cNvPr id="5147" name="Text Box 27"/>
          <p:cNvSpPr txBox="1">
            <a:spLocks noChangeArrowheads="1"/>
          </p:cNvSpPr>
          <p:nvPr/>
        </p:nvSpPr>
        <p:spPr bwMode="auto">
          <a:xfrm>
            <a:off x="4876800" y="1752600"/>
            <a:ext cx="1905000" cy="584775"/>
          </a:xfrm>
          <a:prstGeom prst="rect">
            <a:avLst/>
          </a:prstGeom>
          <a:noFill/>
          <a:ln w="9525">
            <a:noFill/>
            <a:miter lim="800000"/>
            <a:headEnd/>
            <a:tailEnd/>
          </a:ln>
          <a:effectLst/>
        </p:spPr>
        <p:txBody>
          <a:bodyPr>
            <a:spAutoFit/>
          </a:bodyPr>
          <a:lstStyle/>
          <a:p>
            <a:pPr eaLnBrk="1" hangingPunct="1"/>
            <a:r>
              <a:rPr lang="en-US" sz="1600" dirty="0">
                <a:latin typeface="Cambria" pitchFamily="18" charset="0"/>
              </a:rPr>
              <a:t>Law read (7:5; 8:3-7); explained (8:8)</a:t>
            </a:r>
          </a:p>
        </p:txBody>
      </p:sp>
      <p:sp>
        <p:nvSpPr>
          <p:cNvPr id="5148" name="Line 28"/>
          <p:cNvSpPr>
            <a:spLocks noChangeShapeType="1"/>
          </p:cNvSpPr>
          <p:nvPr/>
        </p:nvSpPr>
        <p:spPr bwMode="auto">
          <a:xfrm flipV="1">
            <a:off x="914400" y="6477000"/>
            <a:ext cx="7010400" cy="0"/>
          </a:xfrm>
          <a:prstGeom prst="line">
            <a:avLst/>
          </a:prstGeom>
          <a:noFill/>
          <a:ln w="57150">
            <a:solidFill>
              <a:schemeClr val="accent1"/>
            </a:solidFill>
            <a:round/>
            <a:headEnd/>
            <a:tailEnd/>
          </a:ln>
          <a:effectLst/>
        </p:spPr>
        <p:txBody>
          <a:bodyPr/>
          <a:lstStyle/>
          <a:p>
            <a:endParaRPr lang="en-US" dirty="0"/>
          </a:p>
        </p:txBody>
      </p:sp>
      <p:sp>
        <p:nvSpPr>
          <p:cNvPr id="5149" name="Oval 29"/>
          <p:cNvSpPr>
            <a:spLocks noChangeArrowheads="1"/>
          </p:cNvSpPr>
          <p:nvPr/>
        </p:nvSpPr>
        <p:spPr bwMode="auto">
          <a:xfrm rot="1597" flipH="1">
            <a:off x="6477000" y="2970213"/>
            <a:ext cx="1295400" cy="228600"/>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1600" b="1" dirty="0">
                <a:solidFill>
                  <a:srgbClr val="D60093"/>
                </a:solidFill>
                <a:latin typeface="Arial" charset="0"/>
              </a:rPr>
              <a:t>Prayer</a:t>
            </a:r>
          </a:p>
        </p:txBody>
      </p:sp>
      <p:sp>
        <p:nvSpPr>
          <p:cNvPr id="5150" name="Text Box 30"/>
          <p:cNvSpPr txBox="1">
            <a:spLocks noChangeArrowheads="1"/>
          </p:cNvSpPr>
          <p:nvPr/>
        </p:nvSpPr>
        <p:spPr bwMode="auto">
          <a:xfrm rot="12211501" flipV="1">
            <a:off x="6510089" y="1958187"/>
            <a:ext cx="1691940" cy="1077218"/>
          </a:xfrm>
          <a:prstGeom prst="rect">
            <a:avLst/>
          </a:prstGeom>
          <a:noFill/>
          <a:ln w="9525">
            <a:noFill/>
            <a:miter lim="800000"/>
            <a:headEnd/>
            <a:tailEnd/>
          </a:ln>
          <a:effectLst/>
        </p:spPr>
        <p:txBody>
          <a:bodyPr wrap="square">
            <a:spAutoFit/>
          </a:bodyPr>
          <a:lstStyle/>
          <a:p>
            <a:pPr eaLnBrk="1" hangingPunct="1"/>
            <a:r>
              <a:rPr lang="en-US" sz="1600" dirty="0">
                <a:latin typeface="Cambria" pitchFamily="18" charset="0"/>
              </a:rPr>
              <a:t>Nation</a:t>
            </a:r>
            <a:r>
              <a:rPr lang="en-US" sz="1600" dirty="0">
                <a:latin typeface="Albertus" pitchFamily="34" charset="0"/>
              </a:rPr>
              <a:t> </a:t>
            </a:r>
            <a:r>
              <a:rPr lang="en-US" sz="1600" dirty="0">
                <a:latin typeface="Cambria" pitchFamily="18" charset="0"/>
              </a:rPr>
              <a:t>confronted &amp; cleansed</a:t>
            </a:r>
            <a:r>
              <a:rPr lang="en-US" sz="1600" dirty="0">
                <a:latin typeface="Albertus" pitchFamily="34" charset="0"/>
              </a:rPr>
              <a:t> (13:10-13)</a:t>
            </a:r>
          </a:p>
        </p:txBody>
      </p:sp>
      <p:sp>
        <p:nvSpPr>
          <p:cNvPr id="5151" name="Line 31"/>
          <p:cNvSpPr>
            <a:spLocks noChangeShapeType="1"/>
          </p:cNvSpPr>
          <p:nvPr/>
        </p:nvSpPr>
        <p:spPr bwMode="auto">
          <a:xfrm>
            <a:off x="0" y="3657600"/>
            <a:ext cx="7848600" cy="0"/>
          </a:xfrm>
          <a:prstGeom prst="line">
            <a:avLst/>
          </a:prstGeom>
          <a:noFill/>
          <a:ln w="9525">
            <a:solidFill>
              <a:schemeClr val="tx1"/>
            </a:solidFill>
            <a:round/>
            <a:headEnd/>
            <a:tailEnd/>
          </a:ln>
          <a:effectLst/>
        </p:spPr>
        <p:txBody>
          <a:bodyPr/>
          <a:lstStyle/>
          <a:p>
            <a:endParaRPr lang="en-US" dirty="0"/>
          </a:p>
        </p:txBody>
      </p:sp>
      <p:sp>
        <p:nvSpPr>
          <p:cNvPr id="5154" name="Line 34"/>
          <p:cNvSpPr>
            <a:spLocks noChangeShapeType="1"/>
          </p:cNvSpPr>
          <p:nvPr/>
        </p:nvSpPr>
        <p:spPr bwMode="auto">
          <a:xfrm>
            <a:off x="0" y="4419600"/>
            <a:ext cx="7848600" cy="0"/>
          </a:xfrm>
          <a:prstGeom prst="line">
            <a:avLst/>
          </a:prstGeom>
          <a:noFill/>
          <a:ln w="9525">
            <a:solidFill>
              <a:schemeClr val="accent1"/>
            </a:solidFill>
            <a:round/>
            <a:headEnd/>
            <a:tailEnd/>
          </a:ln>
          <a:effectLst/>
        </p:spPr>
        <p:txBody>
          <a:bodyPr/>
          <a:lstStyle/>
          <a:p>
            <a:endParaRPr lang="en-US" dirty="0"/>
          </a:p>
        </p:txBody>
      </p:sp>
      <p:sp>
        <p:nvSpPr>
          <p:cNvPr id="5155" name="Line 35"/>
          <p:cNvSpPr>
            <a:spLocks noChangeShapeType="1"/>
          </p:cNvSpPr>
          <p:nvPr/>
        </p:nvSpPr>
        <p:spPr bwMode="auto">
          <a:xfrm>
            <a:off x="0" y="4800600"/>
            <a:ext cx="7924800" cy="0"/>
          </a:xfrm>
          <a:prstGeom prst="line">
            <a:avLst/>
          </a:prstGeom>
          <a:noFill/>
          <a:ln w="9525">
            <a:solidFill>
              <a:schemeClr val="tx1"/>
            </a:solidFill>
            <a:round/>
            <a:headEnd/>
            <a:tailEnd/>
          </a:ln>
          <a:effectLst/>
        </p:spPr>
        <p:txBody>
          <a:bodyPr/>
          <a:lstStyle/>
          <a:p>
            <a:endParaRPr lang="en-US" dirty="0"/>
          </a:p>
        </p:txBody>
      </p:sp>
      <p:sp>
        <p:nvSpPr>
          <p:cNvPr id="5156" name="Line 36"/>
          <p:cNvSpPr>
            <a:spLocks noChangeShapeType="1"/>
          </p:cNvSpPr>
          <p:nvPr/>
        </p:nvSpPr>
        <p:spPr bwMode="auto">
          <a:xfrm>
            <a:off x="0" y="5181600"/>
            <a:ext cx="7848600" cy="0"/>
          </a:xfrm>
          <a:prstGeom prst="line">
            <a:avLst/>
          </a:prstGeom>
          <a:noFill/>
          <a:ln w="9525">
            <a:solidFill>
              <a:schemeClr val="tx1"/>
            </a:solidFill>
            <a:round/>
            <a:headEnd/>
            <a:tailEnd/>
          </a:ln>
          <a:effectLst/>
        </p:spPr>
        <p:txBody>
          <a:bodyPr/>
          <a:lstStyle/>
          <a:p>
            <a:endParaRPr lang="en-US" dirty="0"/>
          </a:p>
        </p:txBody>
      </p:sp>
      <p:sp>
        <p:nvSpPr>
          <p:cNvPr id="5157" name="Line 37"/>
          <p:cNvSpPr>
            <a:spLocks noChangeShapeType="1"/>
          </p:cNvSpPr>
          <p:nvPr/>
        </p:nvSpPr>
        <p:spPr bwMode="auto">
          <a:xfrm flipV="1">
            <a:off x="0" y="5562600"/>
            <a:ext cx="7848600" cy="0"/>
          </a:xfrm>
          <a:prstGeom prst="line">
            <a:avLst/>
          </a:prstGeom>
          <a:noFill/>
          <a:ln w="9525">
            <a:solidFill>
              <a:schemeClr val="tx1"/>
            </a:solidFill>
            <a:round/>
            <a:headEnd/>
            <a:tailEnd/>
          </a:ln>
          <a:effectLst/>
        </p:spPr>
        <p:txBody>
          <a:bodyPr/>
          <a:lstStyle/>
          <a:p>
            <a:endParaRPr lang="en-US" dirty="0"/>
          </a:p>
        </p:txBody>
      </p:sp>
      <p:sp>
        <p:nvSpPr>
          <p:cNvPr id="5159" name="Text Box 39"/>
          <p:cNvSpPr txBox="1">
            <a:spLocks noChangeArrowheads="1"/>
          </p:cNvSpPr>
          <p:nvPr/>
        </p:nvSpPr>
        <p:spPr bwMode="auto">
          <a:xfrm rot="10800000" flipV="1">
            <a:off x="-1588" y="3352800"/>
            <a:ext cx="993776"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Location</a:t>
            </a:r>
          </a:p>
        </p:txBody>
      </p:sp>
      <p:sp>
        <p:nvSpPr>
          <p:cNvPr id="5160" name="Text Box 40"/>
          <p:cNvSpPr txBox="1">
            <a:spLocks noChangeArrowheads="1"/>
          </p:cNvSpPr>
          <p:nvPr/>
        </p:nvSpPr>
        <p:spPr bwMode="auto">
          <a:xfrm>
            <a:off x="0" y="3733800"/>
            <a:ext cx="8382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Focus</a:t>
            </a:r>
          </a:p>
        </p:txBody>
      </p:sp>
      <p:sp>
        <p:nvSpPr>
          <p:cNvPr id="5161" name="Text Box 41"/>
          <p:cNvSpPr txBox="1">
            <a:spLocks noChangeArrowheads="1"/>
          </p:cNvSpPr>
          <p:nvPr/>
        </p:nvSpPr>
        <p:spPr bwMode="auto">
          <a:xfrm>
            <a:off x="0" y="3962400"/>
            <a:ext cx="838200" cy="304800"/>
          </a:xfrm>
          <a:prstGeom prst="rect">
            <a:avLst/>
          </a:prstGeom>
          <a:noFill/>
          <a:ln w="9525">
            <a:noFill/>
            <a:miter lim="800000"/>
            <a:headEnd/>
            <a:tailEnd/>
          </a:ln>
          <a:effectLst/>
        </p:spPr>
        <p:txBody>
          <a:bodyPr>
            <a:spAutoFit/>
          </a:bodyPr>
          <a:lstStyle/>
          <a:p>
            <a:pPr eaLnBrk="1" hangingPunct="1">
              <a:spcBef>
                <a:spcPct val="50000"/>
              </a:spcBef>
            </a:pPr>
            <a:endParaRPr lang="en-US" sz="1400" dirty="0">
              <a:latin typeface="Arial" charset="0"/>
            </a:endParaRPr>
          </a:p>
        </p:txBody>
      </p:sp>
      <p:sp>
        <p:nvSpPr>
          <p:cNvPr id="5162" name="Text Box 42"/>
          <p:cNvSpPr txBox="1">
            <a:spLocks noChangeArrowheads="1"/>
          </p:cNvSpPr>
          <p:nvPr/>
        </p:nvSpPr>
        <p:spPr bwMode="auto">
          <a:xfrm>
            <a:off x="0" y="4114800"/>
            <a:ext cx="10668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Subject</a:t>
            </a:r>
          </a:p>
        </p:txBody>
      </p:sp>
      <p:sp>
        <p:nvSpPr>
          <p:cNvPr id="5163" name="Text Box 43"/>
          <p:cNvSpPr txBox="1">
            <a:spLocks noChangeArrowheads="1"/>
          </p:cNvSpPr>
          <p:nvPr/>
        </p:nvSpPr>
        <p:spPr bwMode="auto">
          <a:xfrm>
            <a:off x="0" y="4495800"/>
            <a:ext cx="1219200" cy="274638"/>
          </a:xfrm>
          <a:prstGeom prst="rect">
            <a:avLst/>
          </a:prstGeom>
          <a:noFill/>
          <a:ln w="9525">
            <a:noFill/>
            <a:miter lim="800000"/>
            <a:headEnd/>
            <a:tailEnd/>
          </a:ln>
          <a:effectLst/>
        </p:spPr>
        <p:txBody>
          <a:bodyPr>
            <a:spAutoFit/>
          </a:bodyPr>
          <a:lstStyle/>
          <a:p>
            <a:pPr eaLnBrk="1" hangingPunct="1"/>
            <a:r>
              <a:rPr lang="en-US" sz="1200" b="1" dirty="0">
                <a:latin typeface="Arial" charset="0"/>
              </a:rPr>
              <a:t>Difficulties</a:t>
            </a:r>
          </a:p>
        </p:txBody>
      </p:sp>
      <p:sp>
        <p:nvSpPr>
          <p:cNvPr id="5164" name="Text Box 44"/>
          <p:cNvSpPr txBox="1">
            <a:spLocks noChangeArrowheads="1"/>
          </p:cNvSpPr>
          <p:nvPr/>
        </p:nvSpPr>
        <p:spPr bwMode="auto">
          <a:xfrm>
            <a:off x="28462" y="4853894"/>
            <a:ext cx="9906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Victories</a:t>
            </a:r>
          </a:p>
        </p:txBody>
      </p:sp>
      <p:sp>
        <p:nvSpPr>
          <p:cNvPr id="5165" name="Text Box 45"/>
          <p:cNvSpPr txBox="1">
            <a:spLocks noChangeArrowheads="1"/>
          </p:cNvSpPr>
          <p:nvPr/>
        </p:nvSpPr>
        <p:spPr bwMode="auto">
          <a:xfrm>
            <a:off x="0" y="5257800"/>
            <a:ext cx="10668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Theme</a:t>
            </a:r>
          </a:p>
        </p:txBody>
      </p:sp>
      <p:sp>
        <p:nvSpPr>
          <p:cNvPr id="5166" name="Text Box 46"/>
          <p:cNvSpPr txBox="1">
            <a:spLocks noChangeArrowheads="1"/>
          </p:cNvSpPr>
          <p:nvPr/>
        </p:nvSpPr>
        <p:spPr bwMode="auto">
          <a:xfrm>
            <a:off x="-2155" y="6027936"/>
            <a:ext cx="1219200" cy="492443"/>
          </a:xfrm>
          <a:prstGeom prst="rect">
            <a:avLst/>
          </a:prstGeom>
          <a:noFill/>
          <a:ln w="9525">
            <a:noFill/>
            <a:miter lim="800000"/>
            <a:headEnd/>
            <a:tailEnd/>
          </a:ln>
          <a:effectLst/>
        </p:spPr>
        <p:txBody>
          <a:bodyPr wrap="square">
            <a:spAutoFit/>
          </a:bodyPr>
          <a:lstStyle/>
          <a:p>
            <a:pPr eaLnBrk="1" hangingPunct="1"/>
            <a:r>
              <a:rPr lang="en-US" sz="1300" b="1" dirty="0">
                <a:latin typeface="Arial" charset="0"/>
              </a:rPr>
              <a:t>Christ in Nehemiah </a:t>
            </a:r>
          </a:p>
        </p:txBody>
      </p:sp>
      <p:sp>
        <p:nvSpPr>
          <p:cNvPr id="5167" name="Text Box 47"/>
          <p:cNvSpPr txBox="1">
            <a:spLocks noChangeArrowheads="1"/>
          </p:cNvSpPr>
          <p:nvPr/>
        </p:nvSpPr>
        <p:spPr bwMode="auto">
          <a:xfrm>
            <a:off x="1066800" y="3352800"/>
            <a:ext cx="1190625" cy="304800"/>
          </a:xfrm>
          <a:prstGeom prst="rect">
            <a:avLst/>
          </a:prstGeom>
          <a:noFill/>
          <a:ln w="9525">
            <a:noFill/>
            <a:miter lim="800000"/>
            <a:headEnd/>
            <a:tailEnd/>
          </a:ln>
          <a:effectLst/>
        </p:spPr>
        <p:txBody>
          <a:bodyPr>
            <a:spAutoFit/>
          </a:bodyPr>
          <a:lstStyle/>
          <a:p>
            <a:pPr eaLnBrk="1" hangingPunct="1"/>
            <a:r>
              <a:rPr lang="en-US" sz="1400" dirty="0">
                <a:latin typeface="Arial" charset="0"/>
              </a:rPr>
              <a:t>Susa, Persia</a:t>
            </a:r>
          </a:p>
        </p:txBody>
      </p:sp>
      <p:sp>
        <p:nvSpPr>
          <p:cNvPr id="5168" name="Text Box 48"/>
          <p:cNvSpPr txBox="1">
            <a:spLocks noChangeArrowheads="1"/>
          </p:cNvSpPr>
          <p:nvPr/>
        </p:nvSpPr>
        <p:spPr bwMode="auto">
          <a:xfrm>
            <a:off x="4143375" y="3341687"/>
            <a:ext cx="3629025" cy="307777"/>
          </a:xfrm>
          <a:prstGeom prst="rect">
            <a:avLst/>
          </a:prstGeom>
          <a:noFill/>
          <a:ln w="9525">
            <a:noFill/>
            <a:miter lim="800000"/>
            <a:headEnd/>
            <a:tailEnd/>
          </a:ln>
          <a:effectLst/>
        </p:spPr>
        <p:txBody>
          <a:bodyPr wrap="square">
            <a:spAutoFit/>
          </a:bodyPr>
          <a:lstStyle/>
          <a:p>
            <a:pPr eaLnBrk="1" hangingPunct="1"/>
            <a:r>
              <a:rPr lang="en-US" sz="1400" dirty="0">
                <a:latin typeface="Arial" charset="0"/>
              </a:rPr>
              <a:t>&lt;Jerusalem in Palestine&gt;</a:t>
            </a:r>
          </a:p>
        </p:txBody>
      </p:sp>
      <p:sp>
        <p:nvSpPr>
          <p:cNvPr id="5169" name="Line 49"/>
          <p:cNvSpPr>
            <a:spLocks noChangeShapeType="1"/>
          </p:cNvSpPr>
          <p:nvPr/>
        </p:nvSpPr>
        <p:spPr bwMode="auto">
          <a:xfrm>
            <a:off x="0" y="4038600"/>
            <a:ext cx="7848600" cy="0"/>
          </a:xfrm>
          <a:prstGeom prst="line">
            <a:avLst/>
          </a:prstGeom>
          <a:noFill/>
          <a:ln w="9525">
            <a:solidFill>
              <a:schemeClr val="accent1"/>
            </a:solidFill>
            <a:round/>
            <a:headEnd/>
            <a:tailEnd/>
          </a:ln>
          <a:effectLst/>
        </p:spPr>
        <p:txBody>
          <a:bodyPr/>
          <a:lstStyle/>
          <a:p>
            <a:endParaRPr lang="en-US" dirty="0"/>
          </a:p>
        </p:txBody>
      </p:sp>
      <p:sp>
        <p:nvSpPr>
          <p:cNvPr id="5170" name="Text Box 50"/>
          <p:cNvSpPr txBox="1">
            <a:spLocks noChangeArrowheads="1"/>
          </p:cNvSpPr>
          <p:nvPr/>
        </p:nvSpPr>
        <p:spPr bwMode="auto">
          <a:xfrm>
            <a:off x="1066800" y="3733800"/>
            <a:ext cx="35814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Leadership of a man</a:t>
            </a:r>
          </a:p>
        </p:txBody>
      </p:sp>
      <p:sp>
        <p:nvSpPr>
          <p:cNvPr id="5171" name="Line 51"/>
          <p:cNvSpPr>
            <a:spLocks noChangeShapeType="1"/>
          </p:cNvSpPr>
          <p:nvPr/>
        </p:nvSpPr>
        <p:spPr bwMode="auto">
          <a:xfrm>
            <a:off x="4876800" y="3657600"/>
            <a:ext cx="0" cy="381000"/>
          </a:xfrm>
          <a:prstGeom prst="line">
            <a:avLst/>
          </a:prstGeom>
          <a:noFill/>
          <a:ln w="57150">
            <a:solidFill>
              <a:schemeClr val="accent1"/>
            </a:solidFill>
            <a:round/>
            <a:headEnd/>
            <a:tailEnd/>
          </a:ln>
          <a:effectLst/>
        </p:spPr>
        <p:txBody>
          <a:bodyPr/>
          <a:lstStyle/>
          <a:p>
            <a:endParaRPr lang="en-US" dirty="0"/>
          </a:p>
        </p:txBody>
      </p:sp>
      <p:sp>
        <p:nvSpPr>
          <p:cNvPr id="5172" name="Text Box 52"/>
          <p:cNvSpPr txBox="1">
            <a:spLocks noChangeArrowheads="1"/>
          </p:cNvSpPr>
          <p:nvPr/>
        </p:nvSpPr>
        <p:spPr bwMode="auto">
          <a:xfrm>
            <a:off x="5165725" y="3744913"/>
            <a:ext cx="1643063" cy="304800"/>
          </a:xfrm>
          <a:prstGeom prst="rect">
            <a:avLst/>
          </a:prstGeom>
          <a:noFill/>
          <a:ln w="9525">
            <a:noFill/>
            <a:miter lim="800000"/>
            <a:headEnd/>
            <a:tailEnd/>
          </a:ln>
          <a:effectLst/>
        </p:spPr>
        <p:txBody>
          <a:bodyPr wrap="none">
            <a:spAutoFit/>
          </a:bodyPr>
          <a:lstStyle/>
          <a:p>
            <a:pPr eaLnBrk="1" hangingPunct="1"/>
            <a:r>
              <a:rPr lang="en-US" sz="1400" dirty="0">
                <a:latin typeface="Arial" charset="0"/>
              </a:rPr>
              <a:t>Revival of a nation</a:t>
            </a:r>
          </a:p>
        </p:txBody>
      </p:sp>
      <p:sp>
        <p:nvSpPr>
          <p:cNvPr id="5173" name="Text Box 53"/>
          <p:cNvSpPr txBox="1">
            <a:spLocks noChangeArrowheads="1"/>
          </p:cNvSpPr>
          <p:nvPr/>
        </p:nvSpPr>
        <p:spPr bwMode="auto">
          <a:xfrm>
            <a:off x="1066800" y="4114800"/>
            <a:ext cx="10668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Burden</a:t>
            </a:r>
          </a:p>
        </p:txBody>
      </p:sp>
      <p:sp>
        <p:nvSpPr>
          <p:cNvPr id="5174" name="Text Box 54"/>
          <p:cNvSpPr txBox="1">
            <a:spLocks noChangeArrowheads="1"/>
          </p:cNvSpPr>
          <p:nvPr/>
        </p:nvSpPr>
        <p:spPr bwMode="auto">
          <a:xfrm>
            <a:off x="3200400" y="4114800"/>
            <a:ext cx="1158875" cy="304800"/>
          </a:xfrm>
          <a:prstGeom prst="rect">
            <a:avLst/>
          </a:prstGeom>
          <a:noFill/>
          <a:ln w="9525">
            <a:noFill/>
            <a:miter lim="800000"/>
            <a:headEnd/>
            <a:tailEnd/>
          </a:ln>
          <a:effectLst/>
        </p:spPr>
        <p:txBody>
          <a:bodyPr>
            <a:spAutoFit/>
          </a:bodyPr>
          <a:lstStyle/>
          <a:p>
            <a:pPr eaLnBrk="1" hangingPunct="1"/>
            <a:r>
              <a:rPr lang="en-US" sz="1400" dirty="0">
                <a:latin typeface="Arial" charset="0"/>
              </a:rPr>
              <a:t>Project</a:t>
            </a:r>
          </a:p>
        </p:txBody>
      </p:sp>
      <p:sp>
        <p:nvSpPr>
          <p:cNvPr id="5175" name="Text Box 55"/>
          <p:cNvSpPr txBox="1">
            <a:spLocks noChangeArrowheads="1"/>
          </p:cNvSpPr>
          <p:nvPr/>
        </p:nvSpPr>
        <p:spPr bwMode="auto">
          <a:xfrm>
            <a:off x="5105400" y="4114800"/>
            <a:ext cx="15240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Law</a:t>
            </a:r>
          </a:p>
        </p:txBody>
      </p:sp>
      <p:sp>
        <p:nvSpPr>
          <p:cNvPr id="5176" name="Text Box 56"/>
          <p:cNvSpPr txBox="1">
            <a:spLocks noChangeArrowheads="1"/>
          </p:cNvSpPr>
          <p:nvPr/>
        </p:nvSpPr>
        <p:spPr bwMode="auto">
          <a:xfrm flipH="1">
            <a:off x="6858000" y="4114800"/>
            <a:ext cx="11430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Reforms</a:t>
            </a:r>
          </a:p>
        </p:txBody>
      </p:sp>
      <p:sp>
        <p:nvSpPr>
          <p:cNvPr id="5177" name="Text Box 57"/>
          <p:cNvSpPr txBox="1">
            <a:spLocks noChangeArrowheads="1"/>
          </p:cNvSpPr>
          <p:nvPr/>
        </p:nvSpPr>
        <p:spPr bwMode="auto">
          <a:xfrm>
            <a:off x="1066800" y="4495800"/>
            <a:ext cx="14478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The King</a:t>
            </a:r>
          </a:p>
        </p:txBody>
      </p:sp>
      <p:sp>
        <p:nvSpPr>
          <p:cNvPr id="5178" name="Text Box 58"/>
          <p:cNvSpPr txBox="1">
            <a:spLocks noChangeArrowheads="1"/>
          </p:cNvSpPr>
          <p:nvPr/>
        </p:nvSpPr>
        <p:spPr bwMode="auto">
          <a:xfrm>
            <a:off x="3124200" y="4495800"/>
            <a:ext cx="15621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Enemies</a:t>
            </a:r>
          </a:p>
        </p:txBody>
      </p:sp>
      <p:sp>
        <p:nvSpPr>
          <p:cNvPr id="5179" name="Text Box 59"/>
          <p:cNvSpPr txBox="1">
            <a:spLocks noChangeArrowheads="1"/>
          </p:cNvSpPr>
          <p:nvPr/>
        </p:nvSpPr>
        <p:spPr bwMode="auto">
          <a:xfrm>
            <a:off x="5089525" y="4506913"/>
            <a:ext cx="873125" cy="304800"/>
          </a:xfrm>
          <a:prstGeom prst="rect">
            <a:avLst/>
          </a:prstGeom>
          <a:noFill/>
          <a:ln w="9525">
            <a:noFill/>
            <a:miter lim="800000"/>
            <a:headEnd/>
            <a:tailEnd/>
          </a:ln>
          <a:effectLst/>
        </p:spPr>
        <p:txBody>
          <a:bodyPr wrap="none">
            <a:spAutoFit/>
          </a:bodyPr>
          <a:lstStyle/>
          <a:p>
            <a:pPr eaLnBrk="1" hangingPunct="1"/>
            <a:r>
              <a:rPr lang="en-US" sz="1400" dirty="0">
                <a:latin typeface="Arial" charset="0"/>
              </a:rPr>
              <a:t>Tradition</a:t>
            </a:r>
          </a:p>
        </p:txBody>
      </p:sp>
      <p:sp>
        <p:nvSpPr>
          <p:cNvPr id="5180" name="Text Box 60"/>
          <p:cNvSpPr txBox="1">
            <a:spLocks noChangeArrowheads="1"/>
          </p:cNvSpPr>
          <p:nvPr/>
        </p:nvSpPr>
        <p:spPr bwMode="auto">
          <a:xfrm>
            <a:off x="6629400" y="4495800"/>
            <a:ext cx="1341438" cy="304800"/>
          </a:xfrm>
          <a:prstGeom prst="rect">
            <a:avLst/>
          </a:prstGeom>
          <a:noFill/>
          <a:ln w="9525">
            <a:noFill/>
            <a:miter lim="800000"/>
            <a:headEnd/>
            <a:tailEnd/>
          </a:ln>
          <a:effectLst/>
        </p:spPr>
        <p:txBody>
          <a:bodyPr>
            <a:spAutoFit/>
          </a:bodyPr>
          <a:lstStyle/>
          <a:p>
            <a:pPr eaLnBrk="1" hangingPunct="1"/>
            <a:r>
              <a:rPr lang="en-US" sz="1400" dirty="0">
                <a:latin typeface="Arial" charset="0"/>
              </a:rPr>
              <a:t>Compromise</a:t>
            </a:r>
          </a:p>
        </p:txBody>
      </p:sp>
      <p:sp>
        <p:nvSpPr>
          <p:cNvPr id="5182" name="Text Box 62"/>
          <p:cNvSpPr txBox="1">
            <a:spLocks noChangeArrowheads="1"/>
          </p:cNvSpPr>
          <p:nvPr/>
        </p:nvSpPr>
        <p:spPr bwMode="auto">
          <a:xfrm>
            <a:off x="1066800" y="4887913"/>
            <a:ext cx="11430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Release</a:t>
            </a:r>
          </a:p>
        </p:txBody>
      </p:sp>
      <p:sp>
        <p:nvSpPr>
          <p:cNvPr id="5183" name="Text Box 63"/>
          <p:cNvSpPr txBox="1">
            <a:spLocks noChangeArrowheads="1"/>
          </p:cNvSpPr>
          <p:nvPr/>
        </p:nvSpPr>
        <p:spPr bwMode="auto">
          <a:xfrm>
            <a:off x="2971800" y="4876800"/>
            <a:ext cx="16383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Accomplishment</a:t>
            </a:r>
          </a:p>
        </p:txBody>
      </p:sp>
      <p:sp>
        <p:nvSpPr>
          <p:cNvPr id="5184" name="Text Box 64"/>
          <p:cNvSpPr txBox="1">
            <a:spLocks noChangeArrowheads="1"/>
          </p:cNvSpPr>
          <p:nvPr/>
        </p:nvSpPr>
        <p:spPr bwMode="auto">
          <a:xfrm>
            <a:off x="5105400" y="4887913"/>
            <a:ext cx="10668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Obedience</a:t>
            </a:r>
          </a:p>
        </p:txBody>
      </p:sp>
      <p:sp>
        <p:nvSpPr>
          <p:cNvPr id="5185" name="Text Box 65"/>
          <p:cNvSpPr txBox="1">
            <a:spLocks noChangeArrowheads="1"/>
          </p:cNvSpPr>
          <p:nvPr/>
        </p:nvSpPr>
        <p:spPr bwMode="auto">
          <a:xfrm>
            <a:off x="6781800" y="4887913"/>
            <a:ext cx="12192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Changes</a:t>
            </a:r>
          </a:p>
        </p:txBody>
      </p:sp>
      <p:sp>
        <p:nvSpPr>
          <p:cNvPr id="5186" name="Text Box 66"/>
          <p:cNvSpPr txBox="1">
            <a:spLocks noChangeArrowheads="1"/>
          </p:cNvSpPr>
          <p:nvPr/>
        </p:nvSpPr>
        <p:spPr bwMode="auto">
          <a:xfrm>
            <a:off x="1584325" y="5192713"/>
            <a:ext cx="5640388" cy="304800"/>
          </a:xfrm>
          <a:prstGeom prst="rect">
            <a:avLst/>
          </a:prstGeom>
          <a:noFill/>
          <a:ln w="9525">
            <a:noFill/>
            <a:miter lim="800000"/>
            <a:headEnd/>
            <a:tailEnd/>
          </a:ln>
          <a:effectLst/>
        </p:spPr>
        <p:txBody>
          <a:bodyPr wrap="none">
            <a:spAutoFit/>
          </a:bodyPr>
          <a:lstStyle/>
          <a:p>
            <a:pPr eaLnBrk="1" hangingPunct="1"/>
            <a:r>
              <a:rPr lang="en-US" sz="1400" dirty="0">
                <a:latin typeface="Arial" charset="0"/>
              </a:rPr>
              <a:t>Nehemiah’s trust in God – </a:t>
            </a:r>
            <a:r>
              <a:rPr lang="en-US" sz="1400" dirty="0">
                <a:solidFill>
                  <a:srgbClr val="C00000"/>
                </a:solidFill>
                <a:latin typeface="Arial" charset="0"/>
              </a:rPr>
              <a:t>“</a:t>
            </a:r>
            <a:r>
              <a:rPr lang="en-US" sz="1400" b="1" i="1" dirty="0">
                <a:solidFill>
                  <a:srgbClr val="C00000"/>
                </a:solidFill>
                <a:latin typeface="Arial" charset="0"/>
              </a:rPr>
              <a:t>Arise &amp; Build…strengthen your hands”</a:t>
            </a:r>
          </a:p>
        </p:txBody>
      </p:sp>
      <p:sp>
        <p:nvSpPr>
          <p:cNvPr id="5187" name="Text Box 67"/>
          <p:cNvSpPr txBox="1">
            <a:spLocks noChangeArrowheads="1"/>
          </p:cNvSpPr>
          <p:nvPr/>
        </p:nvSpPr>
        <p:spPr bwMode="auto">
          <a:xfrm flipH="1">
            <a:off x="2759075" y="5649912"/>
            <a:ext cx="4022725" cy="307777"/>
          </a:xfrm>
          <a:prstGeom prst="rect">
            <a:avLst/>
          </a:prstGeom>
          <a:noFill/>
          <a:ln w="9525">
            <a:noFill/>
            <a:miter lim="800000"/>
            <a:headEnd/>
            <a:tailEnd/>
          </a:ln>
          <a:effectLst/>
        </p:spPr>
        <p:txBody>
          <a:bodyPr wrap="square">
            <a:spAutoFit/>
          </a:bodyPr>
          <a:lstStyle/>
          <a:p>
            <a:pPr eaLnBrk="1" hangingPunct="1"/>
            <a:r>
              <a:rPr lang="en-US" sz="1400" dirty="0">
                <a:latin typeface="Arial" charset="0"/>
              </a:rPr>
              <a:t>Nehemiah 2:18; 4:6; 6:15-16; 8:8-10</a:t>
            </a:r>
          </a:p>
        </p:txBody>
      </p:sp>
      <p:sp>
        <p:nvSpPr>
          <p:cNvPr id="59" name="Line 37"/>
          <p:cNvSpPr>
            <a:spLocks noChangeShapeType="1"/>
          </p:cNvSpPr>
          <p:nvPr/>
        </p:nvSpPr>
        <p:spPr bwMode="auto">
          <a:xfrm flipV="1">
            <a:off x="43543" y="6019800"/>
            <a:ext cx="7848600" cy="0"/>
          </a:xfrm>
          <a:prstGeom prst="line">
            <a:avLst/>
          </a:prstGeom>
          <a:noFill/>
          <a:ln w="9525">
            <a:solidFill>
              <a:schemeClr val="tx1"/>
            </a:solidFill>
            <a:round/>
            <a:headEnd/>
            <a:tailEnd/>
          </a:ln>
          <a:effectLst/>
        </p:spPr>
        <p:txBody>
          <a:bodyPr/>
          <a:lstStyle/>
          <a:p>
            <a:endParaRPr lang="en-US" dirty="0"/>
          </a:p>
        </p:txBody>
      </p:sp>
      <p:sp>
        <p:nvSpPr>
          <p:cNvPr id="60" name="Text Box 46"/>
          <p:cNvSpPr txBox="1">
            <a:spLocks noChangeArrowheads="1"/>
          </p:cNvSpPr>
          <p:nvPr/>
        </p:nvSpPr>
        <p:spPr bwMode="auto">
          <a:xfrm>
            <a:off x="-85838" y="5674826"/>
            <a:ext cx="1219200" cy="292388"/>
          </a:xfrm>
          <a:prstGeom prst="rect">
            <a:avLst/>
          </a:prstGeom>
          <a:noFill/>
          <a:ln w="9525">
            <a:noFill/>
            <a:miter lim="800000"/>
            <a:headEnd/>
            <a:tailEnd/>
          </a:ln>
          <a:effectLst/>
        </p:spPr>
        <p:txBody>
          <a:bodyPr wrap="square">
            <a:spAutoFit/>
          </a:bodyPr>
          <a:lstStyle/>
          <a:p>
            <a:pPr eaLnBrk="1" hangingPunct="1"/>
            <a:r>
              <a:rPr lang="en-US" sz="1300" b="1" dirty="0">
                <a:latin typeface="Arial" charset="0"/>
              </a:rPr>
              <a:t>Key Verses</a:t>
            </a:r>
          </a:p>
        </p:txBody>
      </p:sp>
      <p:sp>
        <p:nvSpPr>
          <p:cNvPr id="2" name="TextBox 1"/>
          <p:cNvSpPr txBox="1"/>
          <p:nvPr/>
        </p:nvSpPr>
        <p:spPr>
          <a:xfrm>
            <a:off x="912812" y="5990738"/>
            <a:ext cx="6933633" cy="523220"/>
          </a:xfrm>
          <a:prstGeom prst="rect">
            <a:avLst/>
          </a:prstGeom>
          <a:noFill/>
        </p:spPr>
        <p:txBody>
          <a:bodyPr wrap="square" rtlCol="0">
            <a:spAutoFit/>
          </a:bodyPr>
          <a:lstStyle/>
          <a:p>
            <a:r>
              <a:rPr lang="en-US" sz="1400" dirty="0"/>
              <a:t>Suggested in Nehemiah, who leaves an exalted position to identify with the plight of his people and leads them into restoration.  </a:t>
            </a:r>
          </a:p>
        </p:txBody>
      </p:sp>
      <p:sp>
        <p:nvSpPr>
          <p:cNvPr id="3" name="TextBox 2">
            <a:extLst>
              <a:ext uri="{FF2B5EF4-FFF2-40B4-BE49-F238E27FC236}">
                <a16:creationId xmlns:a16="http://schemas.microsoft.com/office/drawing/2014/main" id="{325C599C-E23D-DB4C-B3CB-99FE1ED5DD86}"/>
              </a:ext>
            </a:extLst>
          </p:cNvPr>
          <p:cNvSpPr txBox="1"/>
          <p:nvPr/>
        </p:nvSpPr>
        <p:spPr>
          <a:xfrm>
            <a:off x="188515" y="370291"/>
            <a:ext cx="1448594" cy="646331"/>
          </a:xfrm>
          <a:prstGeom prst="rect">
            <a:avLst/>
          </a:prstGeom>
          <a:solidFill>
            <a:schemeClr val="accent1"/>
          </a:solidFill>
        </p:spPr>
        <p:txBody>
          <a:bodyPr wrap="square" rtlCol="0">
            <a:spAutoFit/>
          </a:bodyPr>
          <a:lstStyle/>
          <a:p>
            <a:r>
              <a:rPr lang="en-US" b="1" dirty="0">
                <a:latin typeface="Aharoni" panose="020F0502020204030204" pitchFamily="34" charset="0"/>
                <a:cs typeface="Aharoni" panose="020F0502020204030204" pitchFamily="34" charset="0"/>
              </a:rPr>
              <a:t>“Jehovah comforts.” </a:t>
            </a:r>
          </a:p>
        </p:txBody>
      </p:sp>
    </p:spTree>
    <p:extLst>
      <p:ext uri="{BB962C8B-B14F-4D97-AF65-F5344CB8AC3E}">
        <p14:creationId xmlns:p14="http://schemas.microsoft.com/office/powerpoint/2010/main" val="294764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800100" y="136954"/>
            <a:ext cx="8229600" cy="1251062"/>
          </a:xfrm>
        </p:spPr>
        <p:txBody>
          <a:bodyPr/>
          <a:lstStyle/>
          <a:p>
            <a:pPr algn="ctr"/>
            <a:r>
              <a:rPr lang="en-US" sz="3200" dirty="0"/>
              <a:t>Nehemiah: Three Distinct Roles</a:t>
            </a:r>
          </a:p>
        </p:txBody>
      </p:sp>
      <p:sp>
        <p:nvSpPr>
          <p:cNvPr id="5125" name="Line 5"/>
          <p:cNvSpPr>
            <a:spLocks noChangeShapeType="1"/>
          </p:cNvSpPr>
          <p:nvPr/>
        </p:nvSpPr>
        <p:spPr bwMode="auto">
          <a:xfrm flipH="1">
            <a:off x="838200" y="1600200"/>
            <a:ext cx="76200" cy="1676400"/>
          </a:xfrm>
          <a:prstGeom prst="line">
            <a:avLst/>
          </a:prstGeom>
          <a:noFill/>
          <a:ln w="57150">
            <a:solidFill>
              <a:schemeClr val="accent1"/>
            </a:solidFill>
            <a:round/>
            <a:headEnd/>
            <a:tailEnd/>
          </a:ln>
          <a:effectLst/>
        </p:spPr>
        <p:txBody>
          <a:bodyPr/>
          <a:lstStyle/>
          <a:p>
            <a:endParaRPr lang="en-US" dirty="0"/>
          </a:p>
        </p:txBody>
      </p:sp>
      <p:sp>
        <p:nvSpPr>
          <p:cNvPr id="5126" name="Line 6"/>
          <p:cNvSpPr>
            <a:spLocks noChangeShapeType="1"/>
          </p:cNvSpPr>
          <p:nvPr/>
        </p:nvSpPr>
        <p:spPr bwMode="auto">
          <a:xfrm flipH="1">
            <a:off x="2819400" y="1600200"/>
            <a:ext cx="76200" cy="1676400"/>
          </a:xfrm>
          <a:prstGeom prst="line">
            <a:avLst/>
          </a:prstGeom>
          <a:noFill/>
          <a:ln w="57150">
            <a:solidFill>
              <a:schemeClr val="accent1"/>
            </a:solidFill>
            <a:round/>
            <a:headEnd/>
            <a:tailEnd/>
          </a:ln>
          <a:effectLst/>
        </p:spPr>
        <p:txBody>
          <a:bodyPr/>
          <a:lstStyle/>
          <a:p>
            <a:endParaRPr lang="en-US" dirty="0"/>
          </a:p>
        </p:txBody>
      </p:sp>
      <p:sp>
        <p:nvSpPr>
          <p:cNvPr id="5127" name="Line 7"/>
          <p:cNvSpPr>
            <a:spLocks noChangeShapeType="1"/>
          </p:cNvSpPr>
          <p:nvPr/>
        </p:nvSpPr>
        <p:spPr bwMode="auto">
          <a:xfrm flipH="1">
            <a:off x="4876800" y="1600200"/>
            <a:ext cx="76200" cy="1676400"/>
          </a:xfrm>
          <a:prstGeom prst="line">
            <a:avLst/>
          </a:prstGeom>
          <a:noFill/>
          <a:ln w="57150">
            <a:solidFill>
              <a:schemeClr val="accent1"/>
            </a:solidFill>
            <a:round/>
            <a:headEnd/>
            <a:tailEnd/>
          </a:ln>
          <a:effectLst/>
        </p:spPr>
        <p:txBody>
          <a:bodyPr/>
          <a:lstStyle/>
          <a:p>
            <a:endParaRPr lang="en-US" dirty="0"/>
          </a:p>
        </p:txBody>
      </p:sp>
      <p:sp>
        <p:nvSpPr>
          <p:cNvPr id="5128" name="Line 8"/>
          <p:cNvSpPr>
            <a:spLocks noChangeShapeType="1"/>
          </p:cNvSpPr>
          <p:nvPr/>
        </p:nvSpPr>
        <p:spPr bwMode="auto">
          <a:xfrm flipH="1">
            <a:off x="7848600" y="1524000"/>
            <a:ext cx="76200" cy="1752600"/>
          </a:xfrm>
          <a:prstGeom prst="line">
            <a:avLst/>
          </a:prstGeom>
          <a:noFill/>
          <a:ln w="57150">
            <a:solidFill>
              <a:schemeClr val="accent1"/>
            </a:solidFill>
            <a:round/>
            <a:headEnd/>
            <a:tailEnd/>
          </a:ln>
          <a:effectLst/>
        </p:spPr>
        <p:txBody>
          <a:bodyPr/>
          <a:lstStyle/>
          <a:p>
            <a:endParaRPr lang="en-US" dirty="0"/>
          </a:p>
        </p:txBody>
      </p:sp>
      <p:sp>
        <p:nvSpPr>
          <p:cNvPr id="5129" name="Line 9"/>
          <p:cNvSpPr>
            <a:spLocks noChangeShapeType="1"/>
          </p:cNvSpPr>
          <p:nvPr/>
        </p:nvSpPr>
        <p:spPr bwMode="auto">
          <a:xfrm flipV="1">
            <a:off x="838200" y="3276600"/>
            <a:ext cx="7010400" cy="0"/>
          </a:xfrm>
          <a:prstGeom prst="line">
            <a:avLst/>
          </a:prstGeom>
          <a:noFill/>
          <a:ln w="9525">
            <a:solidFill>
              <a:schemeClr val="tx1"/>
            </a:solidFill>
            <a:round/>
            <a:headEnd/>
            <a:tailEnd/>
          </a:ln>
          <a:effectLst/>
        </p:spPr>
        <p:txBody>
          <a:bodyPr/>
          <a:lstStyle/>
          <a:p>
            <a:endParaRPr lang="en-US" dirty="0"/>
          </a:p>
        </p:txBody>
      </p:sp>
      <p:sp>
        <p:nvSpPr>
          <p:cNvPr id="5130" name="Line 10"/>
          <p:cNvSpPr>
            <a:spLocks noChangeShapeType="1"/>
          </p:cNvSpPr>
          <p:nvPr/>
        </p:nvSpPr>
        <p:spPr bwMode="auto">
          <a:xfrm flipV="1">
            <a:off x="914400" y="1524000"/>
            <a:ext cx="7010400" cy="76200"/>
          </a:xfrm>
          <a:prstGeom prst="line">
            <a:avLst/>
          </a:prstGeom>
          <a:noFill/>
          <a:ln w="57150">
            <a:solidFill>
              <a:schemeClr val="accent1"/>
            </a:solidFill>
            <a:round/>
            <a:headEnd/>
            <a:tailEnd/>
          </a:ln>
          <a:effectLst/>
        </p:spPr>
        <p:txBody>
          <a:bodyPr/>
          <a:lstStyle/>
          <a:p>
            <a:endParaRPr lang="en-US" dirty="0"/>
          </a:p>
        </p:txBody>
      </p:sp>
      <p:sp>
        <p:nvSpPr>
          <p:cNvPr id="5131" name="Text Box 11"/>
          <p:cNvSpPr txBox="1">
            <a:spLocks noChangeArrowheads="1"/>
          </p:cNvSpPr>
          <p:nvPr/>
        </p:nvSpPr>
        <p:spPr bwMode="auto">
          <a:xfrm>
            <a:off x="914400" y="1600200"/>
            <a:ext cx="2130425" cy="338554"/>
          </a:xfrm>
          <a:prstGeom prst="rect">
            <a:avLst/>
          </a:prstGeom>
          <a:noFill/>
          <a:ln w="9525">
            <a:noFill/>
            <a:miter lim="800000"/>
            <a:headEnd/>
            <a:tailEnd/>
          </a:ln>
          <a:effectLst/>
        </p:spPr>
        <p:txBody>
          <a:bodyPr>
            <a:spAutoFit/>
          </a:bodyPr>
          <a:lstStyle/>
          <a:p>
            <a:pPr eaLnBrk="1" hangingPunct="1"/>
            <a:r>
              <a:rPr lang="en-US" sz="1600" b="1" dirty="0">
                <a:solidFill>
                  <a:srgbClr val="CC0066"/>
                </a:solidFill>
                <a:latin typeface="Abadi MT Condensed Extra Bold" charset="0"/>
                <a:ea typeface="Abadi MT Condensed Extra Bold" charset="0"/>
                <a:cs typeface="Abadi MT Condensed Extra Bold" charset="0"/>
              </a:rPr>
              <a:t>Cupbearer to the King</a:t>
            </a:r>
          </a:p>
        </p:txBody>
      </p:sp>
      <p:sp>
        <p:nvSpPr>
          <p:cNvPr id="5132" name="Text Box 12"/>
          <p:cNvSpPr txBox="1">
            <a:spLocks noChangeArrowheads="1"/>
          </p:cNvSpPr>
          <p:nvPr/>
        </p:nvSpPr>
        <p:spPr bwMode="auto">
          <a:xfrm>
            <a:off x="3124200" y="1539666"/>
            <a:ext cx="2514600" cy="338554"/>
          </a:xfrm>
          <a:prstGeom prst="rect">
            <a:avLst/>
          </a:prstGeom>
          <a:noFill/>
          <a:ln w="9525">
            <a:noFill/>
            <a:miter lim="800000"/>
            <a:headEnd/>
            <a:tailEnd/>
          </a:ln>
          <a:effectLst/>
        </p:spPr>
        <p:txBody>
          <a:bodyPr>
            <a:spAutoFit/>
          </a:bodyPr>
          <a:lstStyle/>
          <a:p>
            <a:pPr eaLnBrk="1" hangingPunct="1"/>
            <a:r>
              <a:rPr lang="en-US" sz="1600" b="1" dirty="0">
                <a:solidFill>
                  <a:srgbClr val="CC0066"/>
                </a:solidFill>
                <a:latin typeface="Abadi MT Condensed Extra Bold" charset="0"/>
                <a:ea typeface="Abadi MT Condensed Extra Bold" charset="0"/>
                <a:cs typeface="Abadi MT Condensed Extra Bold" charset="0"/>
              </a:rPr>
              <a:t>Builder of the Wall</a:t>
            </a:r>
          </a:p>
        </p:txBody>
      </p:sp>
      <p:sp>
        <p:nvSpPr>
          <p:cNvPr id="5133" name="Text Box 13"/>
          <p:cNvSpPr txBox="1">
            <a:spLocks noChangeArrowheads="1"/>
          </p:cNvSpPr>
          <p:nvPr/>
        </p:nvSpPr>
        <p:spPr bwMode="auto">
          <a:xfrm>
            <a:off x="5257800" y="1524000"/>
            <a:ext cx="2362200" cy="338554"/>
          </a:xfrm>
          <a:prstGeom prst="rect">
            <a:avLst/>
          </a:prstGeom>
          <a:noFill/>
          <a:ln w="9525">
            <a:noFill/>
            <a:miter lim="800000"/>
            <a:headEnd/>
            <a:tailEnd/>
          </a:ln>
          <a:effectLst/>
        </p:spPr>
        <p:txBody>
          <a:bodyPr>
            <a:spAutoFit/>
          </a:bodyPr>
          <a:lstStyle/>
          <a:p>
            <a:pPr eaLnBrk="1" hangingPunct="1"/>
            <a:r>
              <a:rPr lang="en-US" sz="1600" b="1" dirty="0">
                <a:solidFill>
                  <a:srgbClr val="CC0066"/>
                </a:solidFill>
                <a:latin typeface="Abadi MT Condensed Extra Bold" charset="0"/>
                <a:ea typeface="Abadi MT Condensed Extra Bold" charset="0"/>
                <a:cs typeface="Abadi MT Condensed Extra Bold" charset="0"/>
              </a:rPr>
              <a:t>Governor to the People</a:t>
            </a:r>
          </a:p>
        </p:txBody>
      </p:sp>
      <p:sp>
        <p:nvSpPr>
          <p:cNvPr id="5134" name="Text Box 14"/>
          <p:cNvSpPr txBox="1">
            <a:spLocks noChangeArrowheads="1"/>
          </p:cNvSpPr>
          <p:nvPr/>
        </p:nvSpPr>
        <p:spPr bwMode="auto">
          <a:xfrm>
            <a:off x="990600" y="2971800"/>
            <a:ext cx="1768475" cy="304800"/>
          </a:xfrm>
          <a:prstGeom prst="rect">
            <a:avLst/>
          </a:prstGeom>
          <a:noFill/>
          <a:ln w="9525">
            <a:noFill/>
            <a:miter lim="800000"/>
            <a:headEnd/>
            <a:tailEnd/>
          </a:ln>
          <a:effectLst/>
        </p:spPr>
        <p:txBody>
          <a:bodyPr wrap="none">
            <a:spAutoFit/>
          </a:bodyPr>
          <a:lstStyle/>
          <a:p>
            <a:pPr eaLnBrk="1" hangingPunct="1"/>
            <a:r>
              <a:rPr lang="en-US" sz="1400" b="1" i="1" dirty="0">
                <a:solidFill>
                  <a:srgbClr val="CC0000"/>
                </a:solidFill>
                <a:latin typeface="Arial" charset="0"/>
              </a:rPr>
              <a:t>Chapters 1:1 - 2:10</a:t>
            </a:r>
          </a:p>
        </p:txBody>
      </p:sp>
      <p:sp>
        <p:nvSpPr>
          <p:cNvPr id="5135" name="Text Box 15"/>
          <p:cNvSpPr txBox="1">
            <a:spLocks noChangeArrowheads="1"/>
          </p:cNvSpPr>
          <p:nvPr/>
        </p:nvSpPr>
        <p:spPr bwMode="auto">
          <a:xfrm>
            <a:off x="2955925" y="2971800"/>
            <a:ext cx="1997075" cy="304800"/>
          </a:xfrm>
          <a:prstGeom prst="rect">
            <a:avLst/>
          </a:prstGeom>
          <a:noFill/>
          <a:ln w="9525">
            <a:noFill/>
            <a:miter lim="800000"/>
            <a:headEnd/>
            <a:tailEnd/>
          </a:ln>
          <a:effectLst/>
        </p:spPr>
        <p:txBody>
          <a:bodyPr>
            <a:spAutoFit/>
          </a:bodyPr>
          <a:lstStyle/>
          <a:p>
            <a:pPr eaLnBrk="1" hangingPunct="1"/>
            <a:r>
              <a:rPr lang="en-US" sz="1400" b="1" i="1" dirty="0">
                <a:solidFill>
                  <a:srgbClr val="CC0000"/>
                </a:solidFill>
                <a:latin typeface="Arial" charset="0"/>
              </a:rPr>
              <a:t>Chapters 2:11 - 6:19</a:t>
            </a:r>
          </a:p>
        </p:txBody>
      </p:sp>
      <p:sp>
        <p:nvSpPr>
          <p:cNvPr id="5136" name="Text Box 16"/>
          <p:cNvSpPr txBox="1">
            <a:spLocks noChangeArrowheads="1"/>
          </p:cNvSpPr>
          <p:nvPr/>
        </p:nvSpPr>
        <p:spPr bwMode="auto">
          <a:xfrm>
            <a:off x="5029200" y="2971800"/>
            <a:ext cx="1600200" cy="304800"/>
          </a:xfrm>
          <a:prstGeom prst="rect">
            <a:avLst/>
          </a:prstGeom>
          <a:noFill/>
          <a:ln w="9525">
            <a:noFill/>
            <a:miter lim="800000"/>
            <a:headEnd/>
            <a:tailEnd/>
          </a:ln>
          <a:effectLst/>
        </p:spPr>
        <p:txBody>
          <a:bodyPr>
            <a:spAutoFit/>
          </a:bodyPr>
          <a:lstStyle/>
          <a:p>
            <a:pPr eaLnBrk="1" hangingPunct="1"/>
            <a:r>
              <a:rPr lang="en-US" sz="1400" b="1" i="1" dirty="0">
                <a:solidFill>
                  <a:srgbClr val="CC0000"/>
                </a:solidFill>
                <a:latin typeface="Arial" charset="0"/>
              </a:rPr>
              <a:t>Chapters  7 - 13</a:t>
            </a:r>
          </a:p>
        </p:txBody>
      </p:sp>
      <p:sp>
        <p:nvSpPr>
          <p:cNvPr id="5137" name="Line 17"/>
          <p:cNvSpPr>
            <a:spLocks noChangeShapeType="1"/>
          </p:cNvSpPr>
          <p:nvPr/>
        </p:nvSpPr>
        <p:spPr bwMode="auto">
          <a:xfrm>
            <a:off x="838200" y="3276600"/>
            <a:ext cx="74612" cy="3200400"/>
          </a:xfrm>
          <a:prstGeom prst="line">
            <a:avLst/>
          </a:prstGeom>
          <a:noFill/>
          <a:ln w="57150">
            <a:solidFill>
              <a:schemeClr val="accent1"/>
            </a:solidFill>
            <a:round/>
            <a:headEnd/>
            <a:tailEnd/>
          </a:ln>
          <a:effectLst/>
        </p:spPr>
        <p:txBody>
          <a:bodyPr/>
          <a:lstStyle/>
          <a:p>
            <a:endParaRPr lang="en-US" dirty="0"/>
          </a:p>
        </p:txBody>
      </p:sp>
      <p:sp>
        <p:nvSpPr>
          <p:cNvPr id="5140" name="Line 20"/>
          <p:cNvSpPr>
            <a:spLocks noChangeShapeType="1"/>
          </p:cNvSpPr>
          <p:nvPr/>
        </p:nvSpPr>
        <p:spPr bwMode="auto">
          <a:xfrm>
            <a:off x="7848600" y="3276599"/>
            <a:ext cx="74612" cy="3243779"/>
          </a:xfrm>
          <a:prstGeom prst="line">
            <a:avLst/>
          </a:prstGeom>
          <a:noFill/>
          <a:ln w="57150">
            <a:solidFill>
              <a:schemeClr val="accent1"/>
            </a:solidFill>
            <a:round/>
            <a:headEnd/>
            <a:tailEnd/>
          </a:ln>
          <a:effectLst/>
        </p:spPr>
        <p:txBody>
          <a:bodyPr/>
          <a:lstStyle/>
          <a:p>
            <a:endParaRPr lang="en-US" dirty="0"/>
          </a:p>
        </p:txBody>
      </p:sp>
      <p:sp>
        <p:nvSpPr>
          <p:cNvPr id="5141" name="Oval 21"/>
          <p:cNvSpPr>
            <a:spLocks noChangeArrowheads="1"/>
          </p:cNvSpPr>
          <p:nvPr/>
        </p:nvSpPr>
        <p:spPr bwMode="auto">
          <a:xfrm>
            <a:off x="1371600" y="1905000"/>
            <a:ext cx="1219200" cy="228600"/>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1600" b="1" dirty="0">
                <a:solidFill>
                  <a:srgbClr val="D60093"/>
                </a:solidFill>
                <a:latin typeface="Arial" charset="0"/>
              </a:rPr>
              <a:t>Prayer</a:t>
            </a:r>
          </a:p>
        </p:txBody>
      </p:sp>
      <p:sp>
        <p:nvSpPr>
          <p:cNvPr id="5143" name="Text Box 23"/>
          <p:cNvSpPr txBox="1">
            <a:spLocks noChangeArrowheads="1"/>
          </p:cNvSpPr>
          <p:nvPr/>
        </p:nvSpPr>
        <p:spPr bwMode="auto">
          <a:xfrm>
            <a:off x="1371600" y="2133600"/>
            <a:ext cx="990600" cy="584775"/>
          </a:xfrm>
          <a:prstGeom prst="rect">
            <a:avLst/>
          </a:prstGeom>
          <a:noFill/>
          <a:ln w="9525">
            <a:noFill/>
            <a:miter lim="800000"/>
            <a:headEnd/>
            <a:tailEnd/>
          </a:ln>
          <a:effectLst/>
        </p:spPr>
        <p:txBody>
          <a:bodyPr>
            <a:spAutoFit/>
          </a:bodyPr>
          <a:lstStyle/>
          <a:p>
            <a:pPr eaLnBrk="1" hangingPunct="1"/>
            <a:r>
              <a:rPr lang="en-US" sz="1400" dirty="0">
                <a:latin typeface="Arial" charset="0"/>
              </a:rPr>
              <a:t>  </a:t>
            </a:r>
            <a:r>
              <a:rPr lang="en-US" sz="1600" dirty="0">
                <a:latin typeface="Cambria" pitchFamily="18" charset="0"/>
              </a:rPr>
              <a:t>May I? </a:t>
            </a:r>
            <a:br>
              <a:rPr lang="en-US" sz="1600" dirty="0">
                <a:latin typeface="Cambria" pitchFamily="18" charset="0"/>
              </a:rPr>
            </a:br>
            <a:r>
              <a:rPr lang="en-US" sz="1600" dirty="0">
                <a:latin typeface="Cambria" pitchFamily="18" charset="0"/>
              </a:rPr>
              <a:t>You May</a:t>
            </a:r>
            <a:r>
              <a:rPr lang="en-US" sz="1400" dirty="0">
                <a:latin typeface="Cambria" pitchFamily="18" charset="0"/>
              </a:rPr>
              <a:t>!</a:t>
            </a:r>
          </a:p>
        </p:txBody>
      </p:sp>
      <p:sp>
        <p:nvSpPr>
          <p:cNvPr id="5144" name="Line 24"/>
          <p:cNvSpPr>
            <a:spLocks noChangeShapeType="1"/>
          </p:cNvSpPr>
          <p:nvPr/>
        </p:nvSpPr>
        <p:spPr bwMode="auto">
          <a:xfrm flipV="1">
            <a:off x="990600" y="2438400"/>
            <a:ext cx="2133600" cy="533400"/>
          </a:xfrm>
          <a:prstGeom prst="line">
            <a:avLst/>
          </a:prstGeom>
          <a:noFill/>
          <a:ln w="9525">
            <a:solidFill>
              <a:schemeClr val="tx1"/>
            </a:solidFill>
            <a:round/>
            <a:headEnd/>
            <a:tailEnd type="triangle" w="med" len="med"/>
          </a:ln>
          <a:effectLst/>
        </p:spPr>
        <p:txBody>
          <a:bodyPr/>
          <a:lstStyle/>
          <a:p>
            <a:endParaRPr lang="en-US" dirty="0"/>
          </a:p>
        </p:txBody>
      </p:sp>
      <p:sp>
        <p:nvSpPr>
          <p:cNvPr id="5145" name="Text Box 25"/>
          <p:cNvSpPr txBox="1">
            <a:spLocks noChangeArrowheads="1"/>
          </p:cNvSpPr>
          <p:nvPr/>
        </p:nvSpPr>
        <p:spPr bwMode="auto">
          <a:xfrm>
            <a:off x="3044825" y="1886356"/>
            <a:ext cx="1768475" cy="830997"/>
          </a:xfrm>
          <a:prstGeom prst="rect">
            <a:avLst/>
          </a:prstGeom>
          <a:noFill/>
          <a:ln w="9525">
            <a:noFill/>
            <a:miter lim="800000"/>
            <a:headEnd/>
            <a:tailEnd/>
          </a:ln>
          <a:effectLst/>
        </p:spPr>
        <p:txBody>
          <a:bodyPr wrap="square">
            <a:spAutoFit/>
          </a:bodyPr>
          <a:lstStyle/>
          <a:p>
            <a:pPr eaLnBrk="1" hangingPunct="1"/>
            <a:r>
              <a:rPr lang="en-US" sz="1400" dirty="0">
                <a:latin typeface="Cambria" pitchFamily="18" charset="0"/>
              </a:rPr>
              <a:t>“</a:t>
            </a:r>
            <a:r>
              <a:rPr lang="en-US" sz="1600" dirty="0">
                <a:latin typeface="Cambria" pitchFamily="18" charset="0"/>
              </a:rPr>
              <a:t>So the wall was</a:t>
            </a:r>
            <a:br>
              <a:rPr lang="en-US" sz="1600" dirty="0">
                <a:latin typeface="Cambria" pitchFamily="18" charset="0"/>
              </a:rPr>
            </a:br>
            <a:r>
              <a:rPr lang="en-US" sz="1600" dirty="0">
                <a:latin typeface="Cambria" pitchFamily="18" charset="0"/>
              </a:rPr>
              <a:t>completed…in</a:t>
            </a:r>
            <a:br>
              <a:rPr lang="en-US" sz="1600" dirty="0">
                <a:latin typeface="Cambria" pitchFamily="18" charset="0"/>
              </a:rPr>
            </a:br>
            <a:r>
              <a:rPr lang="en-US" sz="1600" dirty="0">
                <a:latin typeface="Cambria" pitchFamily="18" charset="0"/>
              </a:rPr>
              <a:t>52 days” (6:15)</a:t>
            </a:r>
          </a:p>
        </p:txBody>
      </p:sp>
      <p:sp>
        <p:nvSpPr>
          <p:cNvPr id="5146" name="Line 26"/>
          <p:cNvSpPr>
            <a:spLocks noChangeShapeType="1"/>
          </p:cNvSpPr>
          <p:nvPr/>
        </p:nvSpPr>
        <p:spPr bwMode="auto">
          <a:xfrm flipV="1">
            <a:off x="3352800" y="2362200"/>
            <a:ext cx="3124200" cy="685800"/>
          </a:xfrm>
          <a:prstGeom prst="line">
            <a:avLst/>
          </a:prstGeom>
          <a:noFill/>
          <a:ln w="9525">
            <a:solidFill>
              <a:schemeClr val="tx1"/>
            </a:solidFill>
            <a:round/>
            <a:headEnd/>
            <a:tailEnd type="triangle" w="med" len="med"/>
          </a:ln>
          <a:effectLst/>
        </p:spPr>
        <p:txBody>
          <a:bodyPr/>
          <a:lstStyle/>
          <a:p>
            <a:endParaRPr lang="en-US" dirty="0"/>
          </a:p>
        </p:txBody>
      </p:sp>
      <p:sp>
        <p:nvSpPr>
          <p:cNvPr id="5147" name="Text Box 27"/>
          <p:cNvSpPr txBox="1">
            <a:spLocks noChangeArrowheads="1"/>
          </p:cNvSpPr>
          <p:nvPr/>
        </p:nvSpPr>
        <p:spPr bwMode="auto">
          <a:xfrm>
            <a:off x="4876800" y="1752600"/>
            <a:ext cx="1905000" cy="584775"/>
          </a:xfrm>
          <a:prstGeom prst="rect">
            <a:avLst/>
          </a:prstGeom>
          <a:noFill/>
          <a:ln w="9525">
            <a:noFill/>
            <a:miter lim="800000"/>
            <a:headEnd/>
            <a:tailEnd/>
          </a:ln>
          <a:effectLst/>
        </p:spPr>
        <p:txBody>
          <a:bodyPr>
            <a:spAutoFit/>
          </a:bodyPr>
          <a:lstStyle/>
          <a:p>
            <a:pPr eaLnBrk="1" hangingPunct="1"/>
            <a:r>
              <a:rPr lang="en-US" sz="1600" dirty="0">
                <a:latin typeface="Cambria" pitchFamily="18" charset="0"/>
              </a:rPr>
              <a:t>Law read (7:5; 8:3-7); explained (8:8)</a:t>
            </a:r>
          </a:p>
        </p:txBody>
      </p:sp>
      <p:sp>
        <p:nvSpPr>
          <p:cNvPr id="5148" name="Line 28"/>
          <p:cNvSpPr>
            <a:spLocks noChangeShapeType="1"/>
          </p:cNvSpPr>
          <p:nvPr/>
        </p:nvSpPr>
        <p:spPr bwMode="auto">
          <a:xfrm flipV="1">
            <a:off x="914400" y="6477000"/>
            <a:ext cx="7010400" cy="0"/>
          </a:xfrm>
          <a:prstGeom prst="line">
            <a:avLst/>
          </a:prstGeom>
          <a:noFill/>
          <a:ln w="57150">
            <a:solidFill>
              <a:schemeClr val="accent1"/>
            </a:solidFill>
            <a:round/>
            <a:headEnd/>
            <a:tailEnd/>
          </a:ln>
          <a:effectLst/>
        </p:spPr>
        <p:txBody>
          <a:bodyPr/>
          <a:lstStyle/>
          <a:p>
            <a:endParaRPr lang="en-US" dirty="0"/>
          </a:p>
        </p:txBody>
      </p:sp>
      <p:sp>
        <p:nvSpPr>
          <p:cNvPr id="5149" name="Oval 29"/>
          <p:cNvSpPr>
            <a:spLocks noChangeArrowheads="1"/>
          </p:cNvSpPr>
          <p:nvPr/>
        </p:nvSpPr>
        <p:spPr bwMode="auto">
          <a:xfrm rot="1597" flipH="1">
            <a:off x="6477000" y="2970213"/>
            <a:ext cx="1295400" cy="228600"/>
          </a:xfrm>
          <a:prstGeom prst="ellipse">
            <a:avLst/>
          </a:prstGeom>
          <a:solidFill>
            <a:schemeClr val="accent1"/>
          </a:solidFill>
          <a:ln w="9525">
            <a:solidFill>
              <a:schemeClr val="tx1"/>
            </a:solidFill>
            <a:round/>
            <a:headEnd/>
            <a:tailEnd/>
          </a:ln>
          <a:effectLst/>
        </p:spPr>
        <p:txBody>
          <a:bodyPr wrap="none" anchor="ctr"/>
          <a:lstStyle/>
          <a:p>
            <a:pPr algn="ctr" eaLnBrk="1" hangingPunct="1"/>
            <a:r>
              <a:rPr lang="en-US" sz="1600" b="1" dirty="0">
                <a:solidFill>
                  <a:srgbClr val="D60093"/>
                </a:solidFill>
                <a:latin typeface="Arial" charset="0"/>
              </a:rPr>
              <a:t>Prayer</a:t>
            </a:r>
          </a:p>
        </p:txBody>
      </p:sp>
      <p:sp>
        <p:nvSpPr>
          <p:cNvPr id="5150" name="Text Box 30"/>
          <p:cNvSpPr txBox="1">
            <a:spLocks noChangeArrowheads="1"/>
          </p:cNvSpPr>
          <p:nvPr/>
        </p:nvSpPr>
        <p:spPr bwMode="auto">
          <a:xfrm rot="12211501" flipV="1">
            <a:off x="6510089" y="1958187"/>
            <a:ext cx="1691940" cy="1077218"/>
          </a:xfrm>
          <a:prstGeom prst="rect">
            <a:avLst/>
          </a:prstGeom>
          <a:noFill/>
          <a:ln w="9525">
            <a:noFill/>
            <a:miter lim="800000"/>
            <a:headEnd/>
            <a:tailEnd/>
          </a:ln>
          <a:effectLst/>
        </p:spPr>
        <p:txBody>
          <a:bodyPr wrap="square">
            <a:spAutoFit/>
          </a:bodyPr>
          <a:lstStyle/>
          <a:p>
            <a:pPr eaLnBrk="1" hangingPunct="1"/>
            <a:r>
              <a:rPr lang="en-US" sz="1600" dirty="0">
                <a:latin typeface="Cambria" pitchFamily="18" charset="0"/>
              </a:rPr>
              <a:t>Nation</a:t>
            </a:r>
            <a:r>
              <a:rPr lang="en-US" sz="1600" dirty="0">
                <a:latin typeface="Albertus" pitchFamily="34" charset="0"/>
              </a:rPr>
              <a:t> </a:t>
            </a:r>
            <a:r>
              <a:rPr lang="en-US" sz="1600" dirty="0">
                <a:latin typeface="Cambria" pitchFamily="18" charset="0"/>
              </a:rPr>
              <a:t>confronted &amp; cleansed</a:t>
            </a:r>
            <a:r>
              <a:rPr lang="en-US" sz="1600" dirty="0">
                <a:latin typeface="Albertus" pitchFamily="34" charset="0"/>
              </a:rPr>
              <a:t> (13:10-13)</a:t>
            </a:r>
          </a:p>
        </p:txBody>
      </p:sp>
      <p:sp>
        <p:nvSpPr>
          <p:cNvPr id="5151" name="Line 31"/>
          <p:cNvSpPr>
            <a:spLocks noChangeShapeType="1"/>
          </p:cNvSpPr>
          <p:nvPr/>
        </p:nvSpPr>
        <p:spPr bwMode="auto">
          <a:xfrm>
            <a:off x="0" y="3657600"/>
            <a:ext cx="7848600" cy="0"/>
          </a:xfrm>
          <a:prstGeom prst="line">
            <a:avLst/>
          </a:prstGeom>
          <a:noFill/>
          <a:ln w="9525">
            <a:solidFill>
              <a:schemeClr val="tx1"/>
            </a:solidFill>
            <a:round/>
            <a:headEnd/>
            <a:tailEnd/>
          </a:ln>
          <a:effectLst/>
        </p:spPr>
        <p:txBody>
          <a:bodyPr/>
          <a:lstStyle/>
          <a:p>
            <a:endParaRPr lang="en-US" dirty="0"/>
          </a:p>
        </p:txBody>
      </p:sp>
      <p:sp>
        <p:nvSpPr>
          <p:cNvPr id="5154" name="Line 34"/>
          <p:cNvSpPr>
            <a:spLocks noChangeShapeType="1"/>
          </p:cNvSpPr>
          <p:nvPr/>
        </p:nvSpPr>
        <p:spPr bwMode="auto">
          <a:xfrm>
            <a:off x="0" y="4419600"/>
            <a:ext cx="7848600" cy="0"/>
          </a:xfrm>
          <a:prstGeom prst="line">
            <a:avLst/>
          </a:prstGeom>
          <a:noFill/>
          <a:ln w="9525">
            <a:solidFill>
              <a:schemeClr val="accent1"/>
            </a:solidFill>
            <a:round/>
            <a:headEnd/>
            <a:tailEnd/>
          </a:ln>
          <a:effectLst/>
        </p:spPr>
        <p:txBody>
          <a:bodyPr/>
          <a:lstStyle/>
          <a:p>
            <a:endParaRPr lang="en-US" dirty="0"/>
          </a:p>
        </p:txBody>
      </p:sp>
      <p:sp>
        <p:nvSpPr>
          <p:cNvPr id="5155" name="Line 35"/>
          <p:cNvSpPr>
            <a:spLocks noChangeShapeType="1"/>
          </p:cNvSpPr>
          <p:nvPr/>
        </p:nvSpPr>
        <p:spPr bwMode="auto">
          <a:xfrm>
            <a:off x="0" y="4800600"/>
            <a:ext cx="7924800" cy="0"/>
          </a:xfrm>
          <a:prstGeom prst="line">
            <a:avLst/>
          </a:prstGeom>
          <a:noFill/>
          <a:ln w="9525">
            <a:solidFill>
              <a:schemeClr val="tx1"/>
            </a:solidFill>
            <a:round/>
            <a:headEnd/>
            <a:tailEnd/>
          </a:ln>
          <a:effectLst/>
        </p:spPr>
        <p:txBody>
          <a:bodyPr/>
          <a:lstStyle/>
          <a:p>
            <a:endParaRPr lang="en-US" dirty="0"/>
          </a:p>
        </p:txBody>
      </p:sp>
      <p:sp>
        <p:nvSpPr>
          <p:cNvPr id="5156" name="Line 36"/>
          <p:cNvSpPr>
            <a:spLocks noChangeShapeType="1"/>
          </p:cNvSpPr>
          <p:nvPr/>
        </p:nvSpPr>
        <p:spPr bwMode="auto">
          <a:xfrm>
            <a:off x="0" y="5181600"/>
            <a:ext cx="7848600" cy="0"/>
          </a:xfrm>
          <a:prstGeom prst="line">
            <a:avLst/>
          </a:prstGeom>
          <a:noFill/>
          <a:ln w="9525">
            <a:solidFill>
              <a:schemeClr val="tx1"/>
            </a:solidFill>
            <a:round/>
            <a:headEnd/>
            <a:tailEnd/>
          </a:ln>
          <a:effectLst/>
        </p:spPr>
        <p:txBody>
          <a:bodyPr/>
          <a:lstStyle/>
          <a:p>
            <a:endParaRPr lang="en-US" dirty="0"/>
          </a:p>
        </p:txBody>
      </p:sp>
      <p:sp>
        <p:nvSpPr>
          <p:cNvPr id="5157" name="Line 37"/>
          <p:cNvSpPr>
            <a:spLocks noChangeShapeType="1"/>
          </p:cNvSpPr>
          <p:nvPr/>
        </p:nvSpPr>
        <p:spPr bwMode="auto">
          <a:xfrm flipV="1">
            <a:off x="0" y="5562600"/>
            <a:ext cx="7848600" cy="0"/>
          </a:xfrm>
          <a:prstGeom prst="line">
            <a:avLst/>
          </a:prstGeom>
          <a:noFill/>
          <a:ln w="9525">
            <a:solidFill>
              <a:schemeClr val="tx1"/>
            </a:solidFill>
            <a:round/>
            <a:headEnd/>
            <a:tailEnd/>
          </a:ln>
          <a:effectLst/>
        </p:spPr>
        <p:txBody>
          <a:bodyPr/>
          <a:lstStyle/>
          <a:p>
            <a:endParaRPr lang="en-US" dirty="0"/>
          </a:p>
        </p:txBody>
      </p:sp>
      <p:sp>
        <p:nvSpPr>
          <p:cNvPr id="5159" name="Text Box 39"/>
          <p:cNvSpPr txBox="1">
            <a:spLocks noChangeArrowheads="1"/>
          </p:cNvSpPr>
          <p:nvPr/>
        </p:nvSpPr>
        <p:spPr bwMode="auto">
          <a:xfrm rot="10800000" flipV="1">
            <a:off x="-1588" y="3352800"/>
            <a:ext cx="993776"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Location</a:t>
            </a:r>
          </a:p>
        </p:txBody>
      </p:sp>
      <p:sp>
        <p:nvSpPr>
          <p:cNvPr id="5160" name="Text Box 40"/>
          <p:cNvSpPr txBox="1">
            <a:spLocks noChangeArrowheads="1"/>
          </p:cNvSpPr>
          <p:nvPr/>
        </p:nvSpPr>
        <p:spPr bwMode="auto">
          <a:xfrm>
            <a:off x="0" y="3733800"/>
            <a:ext cx="8382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Focus</a:t>
            </a:r>
          </a:p>
        </p:txBody>
      </p:sp>
      <p:sp>
        <p:nvSpPr>
          <p:cNvPr id="5161" name="Text Box 41"/>
          <p:cNvSpPr txBox="1">
            <a:spLocks noChangeArrowheads="1"/>
          </p:cNvSpPr>
          <p:nvPr/>
        </p:nvSpPr>
        <p:spPr bwMode="auto">
          <a:xfrm>
            <a:off x="0" y="3962400"/>
            <a:ext cx="838200" cy="304800"/>
          </a:xfrm>
          <a:prstGeom prst="rect">
            <a:avLst/>
          </a:prstGeom>
          <a:noFill/>
          <a:ln w="9525">
            <a:noFill/>
            <a:miter lim="800000"/>
            <a:headEnd/>
            <a:tailEnd/>
          </a:ln>
          <a:effectLst/>
        </p:spPr>
        <p:txBody>
          <a:bodyPr>
            <a:spAutoFit/>
          </a:bodyPr>
          <a:lstStyle/>
          <a:p>
            <a:pPr eaLnBrk="1" hangingPunct="1">
              <a:spcBef>
                <a:spcPct val="50000"/>
              </a:spcBef>
            </a:pPr>
            <a:endParaRPr lang="en-US" sz="1400" dirty="0">
              <a:latin typeface="Arial" charset="0"/>
            </a:endParaRPr>
          </a:p>
        </p:txBody>
      </p:sp>
      <p:sp>
        <p:nvSpPr>
          <p:cNvPr id="5162" name="Text Box 42"/>
          <p:cNvSpPr txBox="1">
            <a:spLocks noChangeArrowheads="1"/>
          </p:cNvSpPr>
          <p:nvPr/>
        </p:nvSpPr>
        <p:spPr bwMode="auto">
          <a:xfrm>
            <a:off x="0" y="4114800"/>
            <a:ext cx="10668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Subject</a:t>
            </a:r>
          </a:p>
        </p:txBody>
      </p:sp>
      <p:sp>
        <p:nvSpPr>
          <p:cNvPr id="5163" name="Text Box 43"/>
          <p:cNvSpPr txBox="1">
            <a:spLocks noChangeArrowheads="1"/>
          </p:cNvSpPr>
          <p:nvPr/>
        </p:nvSpPr>
        <p:spPr bwMode="auto">
          <a:xfrm>
            <a:off x="0" y="4495800"/>
            <a:ext cx="1219200" cy="274638"/>
          </a:xfrm>
          <a:prstGeom prst="rect">
            <a:avLst/>
          </a:prstGeom>
          <a:noFill/>
          <a:ln w="9525">
            <a:noFill/>
            <a:miter lim="800000"/>
            <a:headEnd/>
            <a:tailEnd/>
          </a:ln>
          <a:effectLst/>
        </p:spPr>
        <p:txBody>
          <a:bodyPr>
            <a:spAutoFit/>
          </a:bodyPr>
          <a:lstStyle/>
          <a:p>
            <a:pPr eaLnBrk="1" hangingPunct="1"/>
            <a:r>
              <a:rPr lang="en-US" sz="1200" b="1" dirty="0">
                <a:latin typeface="Arial" charset="0"/>
              </a:rPr>
              <a:t>Difficulties</a:t>
            </a:r>
          </a:p>
        </p:txBody>
      </p:sp>
      <p:sp>
        <p:nvSpPr>
          <p:cNvPr id="5164" name="Text Box 44"/>
          <p:cNvSpPr txBox="1">
            <a:spLocks noChangeArrowheads="1"/>
          </p:cNvSpPr>
          <p:nvPr/>
        </p:nvSpPr>
        <p:spPr bwMode="auto">
          <a:xfrm>
            <a:off x="28462" y="4853894"/>
            <a:ext cx="9906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Victories</a:t>
            </a:r>
          </a:p>
        </p:txBody>
      </p:sp>
      <p:sp>
        <p:nvSpPr>
          <p:cNvPr id="5165" name="Text Box 45"/>
          <p:cNvSpPr txBox="1">
            <a:spLocks noChangeArrowheads="1"/>
          </p:cNvSpPr>
          <p:nvPr/>
        </p:nvSpPr>
        <p:spPr bwMode="auto">
          <a:xfrm>
            <a:off x="0" y="5257800"/>
            <a:ext cx="1066800" cy="304800"/>
          </a:xfrm>
          <a:prstGeom prst="rect">
            <a:avLst/>
          </a:prstGeom>
          <a:noFill/>
          <a:ln w="9525">
            <a:noFill/>
            <a:miter lim="800000"/>
            <a:headEnd/>
            <a:tailEnd/>
          </a:ln>
          <a:effectLst/>
        </p:spPr>
        <p:txBody>
          <a:bodyPr>
            <a:spAutoFit/>
          </a:bodyPr>
          <a:lstStyle/>
          <a:p>
            <a:pPr eaLnBrk="1" hangingPunct="1"/>
            <a:r>
              <a:rPr lang="en-US" sz="1400" b="1" dirty="0">
                <a:latin typeface="Arial" charset="0"/>
              </a:rPr>
              <a:t>Theme</a:t>
            </a:r>
          </a:p>
        </p:txBody>
      </p:sp>
      <p:sp>
        <p:nvSpPr>
          <p:cNvPr id="5166" name="Text Box 46"/>
          <p:cNvSpPr txBox="1">
            <a:spLocks noChangeArrowheads="1"/>
          </p:cNvSpPr>
          <p:nvPr/>
        </p:nvSpPr>
        <p:spPr bwMode="auto">
          <a:xfrm>
            <a:off x="-2155" y="6027936"/>
            <a:ext cx="1219200" cy="492443"/>
          </a:xfrm>
          <a:prstGeom prst="rect">
            <a:avLst/>
          </a:prstGeom>
          <a:noFill/>
          <a:ln w="9525">
            <a:noFill/>
            <a:miter lim="800000"/>
            <a:headEnd/>
            <a:tailEnd/>
          </a:ln>
          <a:effectLst/>
        </p:spPr>
        <p:txBody>
          <a:bodyPr wrap="square">
            <a:spAutoFit/>
          </a:bodyPr>
          <a:lstStyle/>
          <a:p>
            <a:pPr eaLnBrk="1" hangingPunct="1"/>
            <a:r>
              <a:rPr lang="en-US" sz="1300" b="1" dirty="0">
                <a:latin typeface="Arial" charset="0"/>
              </a:rPr>
              <a:t>Christ in Nehemiah </a:t>
            </a:r>
          </a:p>
        </p:txBody>
      </p:sp>
      <p:sp>
        <p:nvSpPr>
          <p:cNvPr id="5167" name="Text Box 47"/>
          <p:cNvSpPr txBox="1">
            <a:spLocks noChangeArrowheads="1"/>
          </p:cNvSpPr>
          <p:nvPr/>
        </p:nvSpPr>
        <p:spPr bwMode="auto">
          <a:xfrm>
            <a:off x="1066800" y="3352800"/>
            <a:ext cx="1190625" cy="304800"/>
          </a:xfrm>
          <a:prstGeom prst="rect">
            <a:avLst/>
          </a:prstGeom>
          <a:noFill/>
          <a:ln w="9525">
            <a:noFill/>
            <a:miter lim="800000"/>
            <a:headEnd/>
            <a:tailEnd/>
          </a:ln>
          <a:effectLst/>
        </p:spPr>
        <p:txBody>
          <a:bodyPr>
            <a:spAutoFit/>
          </a:bodyPr>
          <a:lstStyle/>
          <a:p>
            <a:pPr eaLnBrk="1" hangingPunct="1"/>
            <a:r>
              <a:rPr lang="en-US" sz="1400" dirty="0">
                <a:latin typeface="Arial" charset="0"/>
              </a:rPr>
              <a:t>Susa, Persia</a:t>
            </a:r>
          </a:p>
        </p:txBody>
      </p:sp>
      <p:sp>
        <p:nvSpPr>
          <p:cNvPr id="5168" name="Text Box 48"/>
          <p:cNvSpPr txBox="1">
            <a:spLocks noChangeArrowheads="1"/>
          </p:cNvSpPr>
          <p:nvPr/>
        </p:nvSpPr>
        <p:spPr bwMode="auto">
          <a:xfrm>
            <a:off x="4143375" y="3341687"/>
            <a:ext cx="3629025" cy="307777"/>
          </a:xfrm>
          <a:prstGeom prst="rect">
            <a:avLst/>
          </a:prstGeom>
          <a:noFill/>
          <a:ln w="9525">
            <a:noFill/>
            <a:miter lim="800000"/>
            <a:headEnd/>
            <a:tailEnd/>
          </a:ln>
          <a:effectLst/>
        </p:spPr>
        <p:txBody>
          <a:bodyPr wrap="square">
            <a:spAutoFit/>
          </a:bodyPr>
          <a:lstStyle/>
          <a:p>
            <a:pPr eaLnBrk="1" hangingPunct="1"/>
            <a:r>
              <a:rPr lang="en-US" sz="1400" dirty="0">
                <a:latin typeface="Arial" charset="0"/>
              </a:rPr>
              <a:t>&lt;Jerusalem in Palestine&gt;</a:t>
            </a:r>
          </a:p>
        </p:txBody>
      </p:sp>
      <p:sp>
        <p:nvSpPr>
          <p:cNvPr id="5169" name="Line 49"/>
          <p:cNvSpPr>
            <a:spLocks noChangeShapeType="1"/>
          </p:cNvSpPr>
          <p:nvPr/>
        </p:nvSpPr>
        <p:spPr bwMode="auto">
          <a:xfrm>
            <a:off x="0" y="4038600"/>
            <a:ext cx="7848600" cy="0"/>
          </a:xfrm>
          <a:prstGeom prst="line">
            <a:avLst/>
          </a:prstGeom>
          <a:noFill/>
          <a:ln w="9525">
            <a:solidFill>
              <a:schemeClr val="accent1"/>
            </a:solidFill>
            <a:round/>
            <a:headEnd/>
            <a:tailEnd/>
          </a:ln>
          <a:effectLst/>
        </p:spPr>
        <p:txBody>
          <a:bodyPr/>
          <a:lstStyle/>
          <a:p>
            <a:endParaRPr lang="en-US" dirty="0"/>
          </a:p>
        </p:txBody>
      </p:sp>
      <p:sp>
        <p:nvSpPr>
          <p:cNvPr id="5170" name="Text Box 50"/>
          <p:cNvSpPr txBox="1">
            <a:spLocks noChangeArrowheads="1"/>
          </p:cNvSpPr>
          <p:nvPr/>
        </p:nvSpPr>
        <p:spPr bwMode="auto">
          <a:xfrm>
            <a:off x="1066800" y="3733800"/>
            <a:ext cx="35814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Leadership of a man</a:t>
            </a:r>
          </a:p>
        </p:txBody>
      </p:sp>
      <p:sp>
        <p:nvSpPr>
          <p:cNvPr id="5171" name="Line 51"/>
          <p:cNvSpPr>
            <a:spLocks noChangeShapeType="1"/>
          </p:cNvSpPr>
          <p:nvPr/>
        </p:nvSpPr>
        <p:spPr bwMode="auto">
          <a:xfrm>
            <a:off x="4876800" y="3657600"/>
            <a:ext cx="0" cy="381000"/>
          </a:xfrm>
          <a:prstGeom prst="line">
            <a:avLst/>
          </a:prstGeom>
          <a:noFill/>
          <a:ln w="57150">
            <a:solidFill>
              <a:schemeClr val="accent1"/>
            </a:solidFill>
            <a:round/>
            <a:headEnd/>
            <a:tailEnd/>
          </a:ln>
          <a:effectLst/>
        </p:spPr>
        <p:txBody>
          <a:bodyPr/>
          <a:lstStyle/>
          <a:p>
            <a:endParaRPr lang="en-US" dirty="0"/>
          </a:p>
        </p:txBody>
      </p:sp>
      <p:sp>
        <p:nvSpPr>
          <p:cNvPr id="5172" name="Text Box 52"/>
          <p:cNvSpPr txBox="1">
            <a:spLocks noChangeArrowheads="1"/>
          </p:cNvSpPr>
          <p:nvPr/>
        </p:nvSpPr>
        <p:spPr bwMode="auto">
          <a:xfrm>
            <a:off x="5165725" y="3744913"/>
            <a:ext cx="1643063" cy="304800"/>
          </a:xfrm>
          <a:prstGeom prst="rect">
            <a:avLst/>
          </a:prstGeom>
          <a:noFill/>
          <a:ln w="9525">
            <a:noFill/>
            <a:miter lim="800000"/>
            <a:headEnd/>
            <a:tailEnd/>
          </a:ln>
          <a:effectLst/>
        </p:spPr>
        <p:txBody>
          <a:bodyPr wrap="none">
            <a:spAutoFit/>
          </a:bodyPr>
          <a:lstStyle/>
          <a:p>
            <a:pPr eaLnBrk="1" hangingPunct="1"/>
            <a:r>
              <a:rPr lang="en-US" sz="1400" dirty="0">
                <a:latin typeface="Arial" charset="0"/>
              </a:rPr>
              <a:t>Revival of a nation</a:t>
            </a:r>
          </a:p>
        </p:txBody>
      </p:sp>
      <p:sp>
        <p:nvSpPr>
          <p:cNvPr id="5173" name="Text Box 53"/>
          <p:cNvSpPr txBox="1">
            <a:spLocks noChangeArrowheads="1"/>
          </p:cNvSpPr>
          <p:nvPr/>
        </p:nvSpPr>
        <p:spPr bwMode="auto">
          <a:xfrm>
            <a:off x="1066800" y="4114800"/>
            <a:ext cx="10668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Burden</a:t>
            </a:r>
          </a:p>
        </p:txBody>
      </p:sp>
      <p:sp>
        <p:nvSpPr>
          <p:cNvPr id="5174" name="Text Box 54"/>
          <p:cNvSpPr txBox="1">
            <a:spLocks noChangeArrowheads="1"/>
          </p:cNvSpPr>
          <p:nvPr/>
        </p:nvSpPr>
        <p:spPr bwMode="auto">
          <a:xfrm>
            <a:off x="3200400" y="4114800"/>
            <a:ext cx="1158875" cy="304800"/>
          </a:xfrm>
          <a:prstGeom prst="rect">
            <a:avLst/>
          </a:prstGeom>
          <a:noFill/>
          <a:ln w="9525">
            <a:noFill/>
            <a:miter lim="800000"/>
            <a:headEnd/>
            <a:tailEnd/>
          </a:ln>
          <a:effectLst/>
        </p:spPr>
        <p:txBody>
          <a:bodyPr>
            <a:spAutoFit/>
          </a:bodyPr>
          <a:lstStyle/>
          <a:p>
            <a:pPr eaLnBrk="1" hangingPunct="1"/>
            <a:r>
              <a:rPr lang="en-US" sz="1400" dirty="0">
                <a:latin typeface="Arial" charset="0"/>
              </a:rPr>
              <a:t>Project</a:t>
            </a:r>
          </a:p>
        </p:txBody>
      </p:sp>
      <p:sp>
        <p:nvSpPr>
          <p:cNvPr id="5175" name="Text Box 55"/>
          <p:cNvSpPr txBox="1">
            <a:spLocks noChangeArrowheads="1"/>
          </p:cNvSpPr>
          <p:nvPr/>
        </p:nvSpPr>
        <p:spPr bwMode="auto">
          <a:xfrm>
            <a:off x="5105400" y="4114800"/>
            <a:ext cx="15240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Law</a:t>
            </a:r>
          </a:p>
        </p:txBody>
      </p:sp>
      <p:sp>
        <p:nvSpPr>
          <p:cNvPr id="5176" name="Text Box 56"/>
          <p:cNvSpPr txBox="1">
            <a:spLocks noChangeArrowheads="1"/>
          </p:cNvSpPr>
          <p:nvPr/>
        </p:nvSpPr>
        <p:spPr bwMode="auto">
          <a:xfrm flipH="1">
            <a:off x="6858000" y="4114800"/>
            <a:ext cx="11430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Reforms</a:t>
            </a:r>
          </a:p>
        </p:txBody>
      </p:sp>
      <p:sp>
        <p:nvSpPr>
          <p:cNvPr id="5177" name="Text Box 57"/>
          <p:cNvSpPr txBox="1">
            <a:spLocks noChangeArrowheads="1"/>
          </p:cNvSpPr>
          <p:nvPr/>
        </p:nvSpPr>
        <p:spPr bwMode="auto">
          <a:xfrm>
            <a:off x="1066800" y="4495800"/>
            <a:ext cx="14478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The King</a:t>
            </a:r>
          </a:p>
        </p:txBody>
      </p:sp>
      <p:sp>
        <p:nvSpPr>
          <p:cNvPr id="5178" name="Text Box 58"/>
          <p:cNvSpPr txBox="1">
            <a:spLocks noChangeArrowheads="1"/>
          </p:cNvSpPr>
          <p:nvPr/>
        </p:nvSpPr>
        <p:spPr bwMode="auto">
          <a:xfrm>
            <a:off x="3124200" y="4495800"/>
            <a:ext cx="15621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Enemies</a:t>
            </a:r>
          </a:p>
        </p:txBody>
      </p:sp>
      <p:sp>
        <p:nvSpPr>
          <p:cNvPr id="5179" name="Text Box 59"/>
          <p:cNvSpPr txBox="1">
            <a:spLocks noChangeArrowheads="1"/>
          </p:cNvSpPr>
          <p:nvPr/>
        </p:nvSpPr>
        <p:spPr bwMode="auto">
          <a:xfrm>
            <a:off x="5089525" y="4506913"/>
            <a:ext cx="873125" cy="304800"/>
          </a:xfrm>
          <a:prstGeom prst="rect">
            <a:avLst/>
          </a:prstGeom>
          <a:noFill/>
          <a:ln w="9525">
            <a:noFill/>
            <a:miter lim="800000"/>
            <a:headEnd/>
            <a:tailEnd/>
          </a:ln>
          <a:effectLst/>
        </p:spPr>
        <p:txBody>
          <a:bodyPr wrap="none">
            <a:spAutoFit/>
          </a:bodyPr>
          <a:lstStyle/>
          <a:p>
            <a:pPr eaLnBrk="1" hangingPunct="1"/>
            <a:r>
              <a:rPr lang="en-US" sz="1400" dirty="0">
                <a:latin typeface="Arial" charset="0"/>
              </a:rPr>
              <a:t>Tradition</a:t>
            </a:r>
          </a:p>
        </p:txBody>
      </p:sp>
      <p:sp>
        <p:nvSpPr>
          <p:cNvPr id="5180" name="Text Box 60"/>
          <p:cNvSpPr txBox="1">
            <a:spLocks noChangeArrowheads="1"/>
          </p:cNvSpPr>
          <p:nvPr/>
        </p:nvSpPr>
        <p:spPr bwMode="auto">
          <a:xfrm>
            <a:off x="6629400" y="4495800"/>
            <a:ext cx="1341438" cy="304800"/>
          </a:xfrm>
          <a:prstGeom prst="rect">
            <a:avLst/>
          </a:prstGeom>
          <a:noFill/>
          <a:ln w="9525">
            <a:noFill/>
            <a:miter lim="800000"/>
            <a:headEnd/>
            <a:tailEnd/>
          </a:ln>
          <a:effectLst/>
        </p:spPr>
        <p:txBody>
          <a:bodyPr>
            <a:spAutoFit/>
          </a:bodyPr>
          <a:lstStyle/>
          <a:p>
            <a:pPr eaLnBrk="1" hangingPunct="1"/>
            <a:r>
              <a:rPr lang="en-US" sz="1400" dirty="0">
                <a:latin typeface="Arial" charset="0"/>
              </a:rPr>
              <a:t>Compromise</a:t>
            </a:r>
          </a:p>
        </p:txBody>
      </p:sp>
      <p:sp>
        <p:nvSpPr>
          <p:cNvPr id="5182" name="Text Box 62"/>
          <p:cNvSpPr txBox="1">
            <a:spLocks noChangeArrowheads="1"/>
          </p:cNvSpPr>
          <p:nvPr/>
        </p:nvSpPr>
        <p:spPr bwMode="auto">
          <a:xfrm>
            <a:off x="1066800" y="4887913"/>
            <a:ext cx="11430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Release</a:t>
            </a:r>
          </a:p>
        </p:txBody>
      </p:sp>
      <p:sp>
        <p:nvSpPr>
          <p:cNvPr id="5183" name="Text Box 63"/>
          <p:cNvSpPr txBox="1">
            <a:spLocks noChangeArrowheads="1"/>
          </p:cNvSpPr>
          <p:nvPr/>
        </p:nvSpPr>
        <p:spPr bwMode="auto">
          <a:xfrm>
            <a:off x="2971800" y="4876800"/>
            <a:ext cx="16383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Accomplishment</a:t>
            </a:r>
          </a:p>
        </p:txBody>
      </p:sp>
      <p:sp>
        <p:nvSpPr>
          <p:cNvPr id="5184" name="Text Box 64"/>
          <p:cNvSpPr txBox="1">
            <a:spLocks noChangeArrowheads="1"/>
          </p:cNvSpPr>
          <p:nvPr/>
        </p:nvSpPr>
        <p:spPr bwMode="auto">
          <a:xfrm>
            <a:off x="5105400" y="4887913"/>
            <a:ext cx="10668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Obedience</a:t>
            </a:r>
          </a:p>
        </p:txBody>
      </p:sp>
      <p:sp>
        <p:nvSpPr>
          <p:cNvPr id="5185" name="Text Box 65"/>
          <p:cNvSpPr txBox="1">
            <a:spLocks noChangeArrowheads="1"/>
          </p:cNvSpPr>
          <p:nvPr/>
        </p:nvSpPr>
        <p:spPr bwMode="auto">
          <a:xfrm>
            <a:off x="6781800" y="4887913"/>
            <a:ext cx="1219200" cy="304800"/>
          </a:xfrm>
          <a:prstGeom prst="rect">
            <a:avLst/>
          </a:prstGeom>
          <a:noFill/>
          <a:ln w="9525">
            <a:noFill/>
            <a:miter lim="800000"/>
            <a:headEnd/>
            <a:tailEnd/>
          </a:ln>
          <a:effectLst/>
        </p:spPr>
        <p:txBody>
          <a:bodyPr>
            <a:spAutoFit/>
          </a:bodyPr>
          <a:lstStyle/>
          <a:p>
            <a:pPr eaLnBrk="1" hangingPunct="1"/>
            <a:r>
              <a:rPr lang="en-US" sz="1400" dirty="0">
                <a:latin typeface="Arial" charset="0"/>
              </a:rPr>
              <a:t>Changes</a:t>
            </a:r>
          </a:p>
        </p:txBody>
      </p:sp>
      <p:sp>
        <p:nvSpPr>
          <p:cNvPr id="5186" name="Text Box 66"/>
          <p:cNvSpPr txBox="1">
            <a:spLocks noChangeArrowheads="1"/>
          </p:cNvSpPr>
          <p:nvPr/>
        </p:nvSpPr>
        <p:spPr bwMode="auto">
          <a:xfrm>
            <a:off x="1584325" y="5192713"/>
            <a:ext cx="5640388" cy="304800"/>
          </a:xfrm>
          <a:prstGeom prst="rect">
            <a:avLst/>
          </a:prstGeom>
          <a:noFill/>
          <a:ln w="9525">
            <a:noFill/>
            <a:miter lim="800000"/>
            <a:headEnd/>
            <a:tailEnd/>
          </a:ln>
          <a:effectLst/>
        </p:spPr>
        <p:txBody>
          <a:bodyPr wrap="none">
            <a:spAutoFit/>
          </a:bodyPr>
          <a:lstStyle/>
          <a:p>
            <a:pPr eaLnBrk="1" hangingPunct="1"/>
            <a:r>
              <a:rPr lang="en-US" sz="1400" dirty="0">
                <a:latin typeface="Arial" charset="0"/>
              </a:rPr>
              <a:t>Nehemiah’s trust in God – </a:t>
            </a:r>
            <a:r>
              <a:rPr lang="en-US" sz="1400" dirty="0">
                <a:solidFill>
                  <a:srgbClr val="C00000"/>
                </a:solidFill>
                <a:latin typeface="Arial" charset="0"/>
              </a:rPr>
              <a:t>“</a:t>
            </a:r>
            <a:r>
              <a:rPr lang="en-US" sz="1400" b="1" i="1" dirty="0">
                <a:solidFill>
                  <a:srgbClr val="C00000"/>
                </a:solidFill>
                <a:latin typeface="Arial" charset="0"/>
              </a:rPr>
              <a:t>Arise &amp; Build…strengthen your hands”</a:t>
            </a:r>
          </a:p>
        </p:txBody>
      </p:sp>
      <p:sp>
        <p:nvSpPr>
          <p:cNvPr id="5187" name="Text Box 67"/>
          <p:cNvSpPr txBox="1">
            <a:spLocks noChangeArrowheads="1"/>
          </p:cNvSpPr>
          <p:nvPr/>
        </p:nvSpPr>
        <p:spPr bwMode="auto">
          <a:xfrm flipH="1">
            <a:off x="2759075" y="5649912"/>
            <a:ext cx="4022725" cy="307777"/>
          </a:xfrm>
          <a:prstGeom prst="rect">
            <a:avLst/>
          </a:prstGeom>
          <a:noFill/>
          <a:ln w="9525">
            <a:noFill/>
            <a:miter lim="800000"/>
            <a:headEnd/>
            <a:tailEnd/>
          </a:ln>
          <a:effectLst/>
        </p:spPr>
        <p:txBody>
          <a:bodyPr wrap="square">
            <a:spAutoFit/>
          </a:bodyPr>
          <a:lstStyle/>
          <a:p>
            <a:pPr eaLnBrk="1" hangingPunct="1"/>
            <a:r>
              <a:rPr lang="en-US" sz="1400" dirty="0">
                <a:latin typeface="Arial" charset="0"/>
              </a:rPr>
              <a:t>Nehemiah 2:18; 4:6; 6:15-16; 8:8-10</a:t>
            </a:r>
          </a:p>
        </p:txBody>
      </p:sp>
      <p:sp>
        <p:nvSpPr>
          <p:cNvPr id="59" name="Line 37"/>
          <p:cNvSpPr>
            <a:spLocks noChangeShapeType="1"/>
          </p:cNvSpPr>
          <p:nvPr/>
        </p:nvSpPr>
        <p:spPr bwMode="auto">
          <a:xfrm flipV="1">
            <a:off x="43543" y="6019800"/>
            <a:ext cx="7848600" cy="0"/>
          </a:xfrm>
          <a:prstGeom prst="line">
            <a:avLst/>
          </a:prstGeom>
          <a:noFill/>
          <a:ln w="9525">
            <a:solidFill>
              <a:schemeClr val="tx1"/>
            </a:solidFill>
            <a:round/>
            <a:headEnd/>
            <a:tailEnd/>
          </a:ln>
          <a:effectLst/>
        </p:spPr>
        <p:txBody>
          <a:bodyPr/>
          <a:lstStyle/>
          <a:p>
            <a:endParaRPr lang="en-US" dirty="0"/>
          </a:p>
        </p:txBody>
      </p:sp>
      <p:sp>
        <p:nvSpPr>
          <p:cNvPr id="60" name="Text Box 46"/>
          <p:cNvSpPr txBox="1">
            <a:spLocks noChangeArrowheads="1"/>
          </p:cNvSpPr>
          <p:nvPr/>
        </p:nvSpPr>
        <p:spPr bwMode="auto">
          <a:xfrm>
            <a:off x="-85838" y="5674826"/>
            <a:ext cx="1219200" cy="292388"/>
          </a:xfrm>
          <a:prstGeom prst="rect">
            <a:avLst/>
          </a:prstGeom>
          <a:noFill/>
          <a:ln w="9525">
            <a:noFill/>
            <a:miter lim="800000"/>
            <a:headEnd/>
            <a:tailEnd/>
          </a:ln>
          <a:effectLst/>
        </p:spPr>
        <p:txBody>
          <a:bodyPr wrap="square">
            <a:spAutoFit/>
          </a:bodyPr>
          <a:lstStyle/>
          <a:p>
            <a:pPr eaLnBrk="1" hangingPunct="1"/>
            <a:r>
              <a:rPr lang="en-US" sz="1300" b="1" dirty="0">
                <a:latin typeface="Arial" charset="0"/>
              </a:rPr>
              <a:t>Key Verses</a:t>
            </a:r>
          </a:p>
        </p:txBody>
      </p:sp>
      <p:sp>
        <p:nvSpPr>
          <p:cNvPr id="2" name="TextBox 1"/>
          <p:cNvSpPr txBox="1"/>
          <p:nvPr/>
        </p:nvSpPr>
        <p:spPr>
          <a:xfrm>
            <a:off x="912812" y="5990738"/>
            <a:ext cx="6933633" cy="523220"/>
          </a:xfrm>
          <a:prstGeom prst="rect">
            <a:avLst/>
          </a:prstGeom>
          <a:noFill/>
        </p:spPr>
        <p:txBody>
          <a:bodyPr wrap="square" rtlCol="0">
            <a:spAutoFit/>
          </a:bodyPr>
          <a:lstStyle/>
          <a:p>
            <a:r>
              <a:rPr lang="en-US" sz="1400" dirty="0"/>
              <a:t>Suggested in Nehemiah, who leaves an exalted position to identify with the plight of his people and leads them into restoration.  </a:t>
            </a:r>
          </a:p>
        </p:txBody>
      </p:sp>
      <p:sp>
        <p:nvSpPr>
          <p:cNvPr id="3" name="TextBox 2">
            <a:extLst>
              <a:ext uri="{FF2B5EF4-FFF2-40B4-BE49-F238E27FC236}">
                <a16:creationId xmlns:a16="http://schemas.microsoft.com/office/drawing/2014/main" id="{325C599C-E23D-DB4C-B3CB-99FE1ED5DD86}"/>
              </a:ext>
            </a:extLst>
          </p:cNvPr>
          <p:cNvSpPr txBox="1"/>
          <p:nvPr/>
        </p:nvSpPr>
        <p:spPr>
          <a:xfrm>
            <a:off x="188515" y="370291"/>
            <a:ext cx="1448594" cy="646331"/>
          </a:xfrm>
          <a:prstGeom prst="rect">
            <a:avLst/>
          </a:prstGeom>
          <a:solidFill>
            <a:schemeClr val="accent1"/>
          </a:solidFill>
        </p:spPr>
        <p:txBody>
          <a:bodyPr wrap="square" rtlCol="0">
            <a:spAutoFit/>
          </a:bodyPr>
          <a:lstStyle/>
          <a:p>
            <a:r>
              <a:rPr lang="en-US" b="1" dirty="0">
                <a:latin typeface="Aharoni" panose="020F0502020204030204" pitchFamily="34" charset="0"/>
                <a:cs typeface="Aharoni" panose="020F0502020204030204" pitchFamily="34" charset="0"/>
              </a:rPr>
              <a:t>“Jehovah comforts.” </a:t>
            </a:r>
          </a:p>
        </p:txBody>
      </p:sp>
      <p:sp>
        <p:nvSpPr>
          <p:cNvPr id="4" name="TextBox 3">
            <a:extLst>
              <a:ext uri="{FF2B5EF4-FFF2-40B4-BE49-F238E27FC236}">
                <a16:creationId xmlns:a16="http://schemas.microsoft.com/office/drawing/2014/main" id="{3C3F5F03-1A82-6444-8D37-44A9D1C79050}"/>
              </a:ext>
            </a:extLst>
          </p:cNvPr>
          <p:cNvSpPr txBox="1"/>
          <p:nvPr/>
        </p:nvSpPr>
        <p:spPr>
          <a:xfrm>
            <a:off x="85430" y="1831831"/>
            <a:ext cx="651465" cy="707886"/>
          </a:xfrm>
          <a:prstGeom prst="rect">
            <a:avLst/>
          </a:prstGeom>
          <a:noFill/>
        </p:spPr>
        <p:txBody>
          <a:bodyPr wrap="square" rtlCol="0">
            <a:spAutoFit/>
          </a:bodyPr>
          <a:lstStyle/>
          <a:p>
            <a:r>
              <a:rPr lang="en-US" sz="2000" b="1" dirty="0">
                <a:latin typeface="American Typewriter Condensed" panose="02090606020004020304" pitchFamily="18" charset="77"/>
                <a:cs typeface="Aharoni" panose="02010803020104030203" pitchFamily="2" charset="-79"/>
              </a:rPr>
              <a:t>444 B.C.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
          <a:ext cx="9212267" cy="6859118"/>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591542">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506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506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80969">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506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12508">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506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506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48096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54473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64096">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392448">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the fall of Judah to</a:t>
                      </a:r>
                      <a:r>
                        <a:rPr lang="en-US" sz="1300" b="1" baseline="0" dirty="0"/>
                        <a:t> the return</a:t>
                      </a:r>
                      <a:endParaRPr lang="en-US" sz="1300" b="1" dirty="0"/>
                    </a:p>
                  </a:txBody>
                  <a:tcPr marL="68580" marR="68580" marT="34290" marB="34290"/>
                </a:tc>
                <a:tc>
                  <a:txBody>
                    <a:bodyPr/>
                    <a:lstStyle/>
                    <a:p>
                      <a:r>
                        <a:rPr lang="en-US" sz="1300" b="1" dirty="0"/>
                        <a:t>2 Ki. 25-8- 21;</a:t>
                      </a:r>
                      <a:r>
                        <a:rPr lang="en-US" sz="1300" b="1" baseline="0" dirty="0"/>
                        <a:t> Dan. 1-6</a:t>
                      </a:r>
                      <a:endParaRPr lang="en-US" sz="1300" b="1" dirty="0"/>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Daniel</a:t>
                      </a:r>
                    </a:p>
                  </a:txBody>
                  <a:tcPr marL="68580" marR="68580" marT="34290" marB="34290"/>
                </a:tc>
                <a:extLst>
                  <a:ext uri="{0D108BD9-81ED-4DB2-BD59-A6C34878D82A}">
                    <a16:rowId xmlns:a16="http://schemas.microsoft.com/office/drawing/2014/main" val="10011"/>
                  </a:ext>
                </a:extLst>
              </a:tr>
              <a:tr h="3506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rgbClr val="FFFF00"/>
                    </a:solidFill>
                  </a:tcPr>
                </a:tc>
                <a:tc>
                  <a:txBody>
                    <a:bodyPr/>
                    <a:lstStyle/>
                    <a:p>
                      <a:r>
                        <a:rPr lang="en-US" sz="1300" b="1" dirty="0"/>
                        <a:t>Ezra, Nehemiah</a:t>
                      </a:r>
                    </a:p>
                  </a:txBody>
                  <a:tcPr marL="68580" marR="68580" marT="34290" marB="34290">
                    <a:solidFill>
                      <a:srgbClr val="FFFF00"/>
                    </a:solidFill>
                  </a:tcPr>
                </a:tc>
                <a:tc>
                  <a:txBody>
                    <a:bodyPr/>
                    <a:lstStyle/>
                    <a:p>
                      <a:pPr algn="ctr"/>
                      <a:r>
                        <a:rPr lang="en-US" sz="1300" b="1" dirty="0"/>
                        <a:t>92</a:t>
                      </a:r>
                    </a:p>
                  </a:txBody>
                  <a:tcPr marL="68580" marR="68580" marT="34290" marB="34290">
                    <a:solidFill>
                      <a:srgbClr val="FFFF00"/>
                    </a:solidFill>
                  </a:tcPr>
                </a:tc>
                <a:tc>
                  <a:txBody>
                    <a:bodyPr/>
                    <a:lstStyle/>
                    <a:p>
                      <a:r>
                        <a:rPr lang="en-US" sz="1300" b="1" dirty="0"/>
                        <a:t>Ezra</a:t>
                      </a:r>
                    </a:p>
                  </a:txBody>
                  <a:tcPr marL="68580" marR="68580" marT="34290" marB="34290">
                    <a:solidFill>
                      <a:srgbClr val="FFFF00"/>
                    </a:solidFill>
                  </a:tcPr>
                </a:tc>
                <a:extLst>
                  <a:ext uri="{0D108BD9-81ED-4DB2-BD59-A6C34878D82A}">
                    <a16:rowId xmlns:a16="http://schemas.microsoft.com/office/drawing/2014/main" val="10012"/>
                  </a:ext>
                </a:extLst>
              </a:tr>
              <a:tr h="555140">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tc>
                <a:tc>
                  <a:txBody>
                    <a:bodyPr/>
                    <a:lstStyle/>
                    <a:p>
                      <a:r>
                        <a:rPr lang="en-US" sz="1300" b="1" dirty="0"/>
                        <a:t>None</a:t>
                      </a:r>
                    </a:p>
                  </a:txBody>
                  <a:tcPr marL="68580" marR="68580" marT="34290" marB="34290"/>
                </a:tc>
                <a:tc>
                  <a:txBody>
                    <a:bodyPr/>
                    <a:lstStyle/>
                    <a:p>
                      <a:pPr algn="ctr"/>
                      <a:r>
                        <a:rPr lang="en-US" sz="1300" b="1" dirty="0"/>
                        <a:t>400</a:t>
                      </a:r>
                    </a:p>
                  </a:txBody>
                  <a:tcPr marL="68580" marR="68580" marT="34290" marB="34290"/>
                </a:tc>
                <a:tc>
                  <a:txBody>
                    <a:bodyPr/>
                    <a:lstStyle/>
                    <a:p>
                      <a:r>
                        <a:rPr lang="en-US" sz="1300" b="1" dirty="0"/>
                        <a:t>Judas Maccabe</a:t>
                      </a:r>
                    </a:p>
                  </a:txBody>
                  <a:tcPr marL="68580" marR="68580" marT="34290" marB="34290"/>
                </a:tc>
                <a:extLst>
                  <a:ext uri="{0D108BD9-81ED-4DB2-BD59-A6C34878D82A}">
                    <a16:rowId xmlns:a16="http://schemas.microsoft.com/office/drawing/2014/main" val="10013"/>
                  </a:ext>
                </a:extLst>
              </a:tr>
              <a:tr h="350661">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birth of Jesus to ascension</a:t>
                      </a:r>
                    </a:p>
                  </a:txBody>
                  <a:tcPr marL="68580" marR="68580" marT="34290" marB="34290"/>
                </a:tc>
                <a:tc>
                  <a:txBody>
                    <a:bodyPr/>
                    <a:lstStyle/>
                    <a:p>
                      <a:r>
                        <a:rPr lang="en-US" sz="1300" b="1" dirty="0"/>
                        <a:t>Mt-Jhn 21; Acts1</a:t>
                      </a:r>
                    </a:p>
                  </a:txBody>
                  <a:tcPr marL="68580" marR="68580" marT="34290" marB="34290"/>
                </a:tc>
                <a:tc>
                  <a:txBody>
                    <a:bodyPr/>
                    <a:lstStyle/>
                    <a:p>
                      <a:pPr algn="ctr"/>
                      <a:r>
                        <a:rPr lang="en-US" sz="1300" b="1" dirty="0"/>
                        <a:t>34</a:t>
                      </a:r>
                    </a:p>
                  </a:txBody>
                  <a:tcPr marL="68580" marR="68580" marT="34290" marB="34290"/>
                </a:tc>
                <a:tc>
                  <a:txBody>
                    <a:bodyPr/>
                    <a:lstStyle/>
                    <a:p>
                      <a:r>
                        <a:rPr lang="en-US" sz="1300" b="1" dirty="0"/>
                        <a:t>Jesus</a:t>
                      </a:r>
                    </a:p>
                  </a:txBody>
                  <a:tcPr marL="68580" marR="68580" marT="34290" marB="34290"/>
                </a:tc>
                <a:extLst>
                  <a:ext uri="{0D108BD9-81ED-4DB2-BD59-A6C34878D82A}">
                    <a16:rowId xmlns:a16="http://schemas.microsoft.com/office/drawing/2014/main" val="10014"/>
                  </a:ext>
                </a:extLst>
              </a:tr>
              <a:tr h="480969">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tc>
                <a:tc>
                  <a:txBody>
                    <a:bodyPr/>
                    <a:lstStyle/>
                    <a:p>
                      <a:r>
                        <a:rPr lang="en-US" sz="1300" b="1" dirty="0"/>
                        <a:t>From ascension to death of Paul (96 AD approx.)</a:t>
                      </a:r>
                    </a:p>
                  </a:txBody>
                  <a:tcPr marL="68580" marR="68580" marT="34290" marB="34290"/>
                </a:tc>
                <a:tc>
                  <a:txBody>
                    <a:bodyPr/>
                    <a:lstStyle/>
                    <a:p>
                      <a:r>
                        <a:rPr lang="en-US" sz="1300" b="1" dirty="0"/>
                        <a:t>Acts 2-Revelation</a:t>
                      </a:r>
                    </a:p>
                  </a:txBody>
                  <a:tcPr marL="68580" marR="68580" marT="34290" marB="34290"/>
                </a:tc>
                <a:tc>
                  <a:txBody>
                    <a:bodyPr/>
                    <a:lstStyle/>
                    <a:p>
                      <a:pPr algn="ctr"/>
                      <a:r>
                        <a:rPr lang="en-US" sz="1300" b="1" dirty="0"/>
                        <a:t>70</a:t>
                      </a:r>
                    </a:p>
                  </a:txBody>
                  <a:tcPr marL="68580" marR="68580" marT="34290" marB="34290"/>
                </a:tc>
                <a:tc>
                  <a:txBody>
                    <a:bodyPr/>
                    <a:lstStyle/>
                    <a:p>
                      <a:r>
                        <a:rPr lang="en-US" sz="1300" b="1" dirty="0"/>
                        <a:t>Paul</a:t>
                      </a:r>
                    </a:p>
                  </a:txBody>
                  <a:tcPr marL="68580" marR="68580" marT="34290" marB="3429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162263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1B181B69-B293-4448-991E-6AF419D4D7D8}"/>
              </a:ext>
            </a:extLst>
          </p:cNvPr>
          <p:cNvSpPr>
            <a:spLocks noGrp="1" noChangeArrowheads="1"/>
          </p:cNvSpPr>
          <p:nvPr>
            <p:ph type="title" idx="4294967295"/>
          </p:nvPr>
        </p:nvSpPr>
        <p:spPr>
          <a:xfrm>
            <a:off x="0" y="155575"/>
            <a:ext cx="8229600" cy="1252538"/>
          </a:xfrm>
        </p:spPr>
        <p:txBody>
          <a:bodyPr/>
          <a:lstStyle/>
          <a:p>
            <a:r>
              <a:rPr lang="en-US" altLang="en-US" sz="3200" dirty="0">
                <a:solidFill>
                  <a:schemeClr val="bg1"/>
                </a:solidFill>
              </a:rPr>
              <a:t> </a:t>
            </a:r>
            <a:br>
              <a:rPr lang="en-US" altLang="en-US" sz="3200" dirty="0">
                <a:solidFill>
                  <a:schemeClr val="bg1"/>
                </a:solidFill>
              </a:rPr>
            </a:br>
            <a:endParaRPr lang="en-US" altLang="en-US" sz="3200" dirty="0">
              <a:solidFill>
                <a:schemeClr val="bg1"/>
              </a:solidFill>
            </a:endParaRPr>
          </a:p>
        </p:txBody>
      </p:sp>
      <p:sp>
        <p:nvSpPr>
          <p:cNvPr id="4" name="Rectangle 3">
            <a:extLst>
              <a:ext uri="{FF2B5EF4-FFF2-40B4-BE49-F238E27FC236}">
                <a16:creationId xmlns:a16="http://schemas.microsoft.com/office/drawing/2014/main" id="{ABCBE68A-554B-F74B-B496-D1FEC0009FC2}"/>
              </a:ext>
            </a:extLst>
          </p:cNvPr>
          <p:cNvSpPr txBox="1">
            <a:spLocks noChangeArrowheads="1"/>
          </p:cNvSpPr>
          <p:nvPr/>
        </p:nvSpPr>
        <p:spPr>
          <a:xfrm>
            <a:off x="228600" y="161432"/>
            <a:ext cx="8705850" cy="1987041"/>
          </a:xfrm>
          <a:prstGeom prst="rect">
            <a:avLst/>
          </a:prstGeom>
          <a:solidFill>
            <a:schemeClr val="accent1"/>
          </a:solidFill>
          <a:ln>
            <a:solidFill>
              <a:schemeClr val="tx1"/>
            </a:solidFill>
            <a:miter lim="800000"/>
            <a:headEnd/>
            <a:tailEnd/>
          </a:ln>
        </p:spPr>
        <p:txBody>
          <a:bodyPr vert="horz" lIns="54864" tIns="91440" rtlCol="0">
            <a:no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a:lstStyle>
          <a:p>
            <a:pPr>
              <a:lnSpc>
                <a:spcPct val="90000"/>
              </a:lnSpc>
            </a:pPr>
            <a:r>
              <a:rPr lang="en-US" altLang="en-US" sz="2200" dirty="0"/>
              <a:t>18 “And all the vessels of the house of God, great and small, and the treasures of the house of the LORD, and the treasures of the king and of his princes, all these he brought to Babylon. 19 And they burned the </a:t>
            </a:r>
            <a:r>
              <a:rPr lang="en-US" altLang="en-US" sz="2200" b="1" dirty="0"/>
              <a:t>house of God </a:t>
            </a:r>
            <a:r>
              <a:rPr lang="en-US" altLang="en-US" sz="2200" dirty="0"/>
              <a:t>and broke down the </a:t>
            </a:r>
            <a:r>
              <a:rPr lang="en-US" altLang="en-US" sz="2200" b="1" dirty="0"/>
              <a:t>wall of Jerusalem</a:t>
            </a:r>
            <a:r>
              <a:rPr lang="en-US" altLang="en-US" sz="2200" dirty="0"/>
              <a:t> and burned all its palaces with fire and destroyed all its precious vessels” (2 Chr. 36:18-19)</a:t>
            </a:r>
          </a:p>
        </p:txBody>
      </p:sp>
      <p:cxnSp>
        <p:nvCxnSpPr>
          <p:cNvPr id="3" name="Straight Arrow Connector 2">
            <a:extLst>
              <a:ext uri="{FF2B5EF4-FFF2-40B4-BE49-F238E27FC236}">
                <a16:creationId xmlns:a16="http://schemas.microsoft.com/office/drawing/2014/main" id="{AE7E5345-A8C2-0F44-BDC0-321EE0ECFC07}"/>
              </a:ext>
            </a:extLst>
          </p:cNvPr>
          <p:cNvCxnSpPr/>
          <p:nvPr/>
        </p:nvCxnSpPr>
        <p:spPr>
          <a:xfrm>
            <a:off x="3200400" y="160020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63F596B-656A-8E44-B83D-D230900E54A7}"/>
              </a:ext>
            </a:extLst>
          </p:cNvPr>
          <p:cNvCxnSpPr>
            <a:cxnSpLocks/>
          </p:cNvCxnSpPr>
          <p:nvPr/>
        </p:nvCxnSpPr>
        <p:spPr>
          <a:xfrm flipH="1">
            <a:off x="1371600" y="1441958"/>
            <a:ext cx="258051" cy="1987042"/>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2B91D7F-0A90-5D43-AF5D-155FCEF22288}"/>
              </a:ext>
            </a:extLst>
          </p:cNvPr>
          <p:cNvSpPr txBox="1"/>
          <p:nvPr/>
        </p:nvSpPr>
        <p:spPr>
          <a:xfrm>
            <a:off x="986718" y="3347184"/>
            <a:ext cx="769763" cy="461665"/>
          </a:xfrm>
          <a:prstGeom prst="rect">
            <a:avLst/>
          </a:prstGeom>
          <a:noFill/>
        </p:spPr>
        <p:txBody>
          <a:bodyPr wrap="none" rtlCol="0">
            <a:spAutoFit/>
          </a:bodyPr>
          <a:lstStyle/>
          <a:p>
            <a:r>
              <a:rPr lang="en-US" sz="2400" b="1" dirty="0"/>
              <a:t>Ezra</a:t>
            </a:r>
          </a:p>
        </p:txBody>
      </p:sp>
      <p:cxnSp>
        <p:nvCxnSpPr>
          <p:cNvPr id="10" name="Straight Arrow Connector 9">
            <a:extLst>
              <a:ext uri="{FF2B5EF4-FFF2-40B4-BE49-F238E27FC236}">
                <a16:creationId xmlns:a16="http://schemas.microsoft.com/office/drawing/2014/main" id="{7850B64C-788F-8949-9D22-8C152DE90A51}"/>
              </a:ext>
            </a:extLst>
          </p:cNvPr>
          <p:cNvCxnSpPr>
            <a:cxnSpLocks/>
          </p:cNvCxnSpPr>
          <p:nvPr/>
        </p:nvCxnSpPr>
        <p:spPr>
          <a:xfrm>
            <a:off x="5638799" y="1439440"/>
            <a:ext cx="304801" cy="198956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61AF5AC-0FA0-A34D-A53B-E3C8C19FB2FD}"/>
              </a:ext>
            </a:extLst>
          </p:cNvPr>
          <p:cNvSpPr txBox="1"/>
          <p:nvPr/>
        </p:nvSpPr>
        <p:spPr>
          <a:xfrm>
            <a:off x="5257800" y="3285119"/>
            <a:ext cx="1565892" cy="461665"/>
          </a:xfrm>
          <a:prstGeom prst="rect">
            <a:avLst/>
          </a:prstGeom>
          <a:noFill/>
        </p:spPr>
        <p:txBody>
          <a:bodyPr wrap="square" rtlCol="0">
            <a:spAutoFit/>
          </a:bodyPr>
          <a:lstStyle/>
          <a:p>
            <a:r>
              <a:rPr lang="en-US" sz="2400" b="1" dirty="0"/>
              <a:t>Nehemiah</a:t>
            </a:r>
          </a:p>
        </p:txBody>
      </p:sp>
      <p:sp>
        <p:nvSpPr>
          <p:cNvPr id="13" name="TextBox 12">
            <a:extLst>
              <a:ext uri="{FF2B5EF4-FFF2-40B4-BE49-F238E27FC236}">
                <a16:creationId xmlns:a16="http://schemas.microsoft.com/office/drawing/2014/main" id="{F7D39EAF-ED68-E44B-9CE8-04E5F1AA8EE4}"/>
              </a:ext>
            </a:extLst>
          </p:cNvPr>
          <p:cNvSpPr txBox="1"/>
          <p:nvPr/>
        </p:nvSpPr>
        <p:spPr>
          <a:xfrm>
            <a:off x="419100" y="3895801"/>
            <a:ext cx="8305800" cy="2800767"/>
          </a:xfrm>
          <a:prstGeom prst="rect">
            <a:avLst/>
          </a:prstGeom>
          <a:noFill/>
          <a:ln>
            <a:solidFill>
              <a:schemeClr val="tx1"/>
            </a:solidFill>
          </a:ln>
        </p:spPr>
        <p:txBody>
          <a:bodyPr wrap="square" rtlCol="0">
            <a:spAutoFit/>
          </a:bodyPr>
          <a:lstStyle/>
          <a:p>
            <a:r>
              <a:rPr lang="en-US" sz="2200" b="1" dirty="0"/>
              <a:t>The words of Nehemiah the son of </a:t>
            </a:r>
            <a:r>
              <a:rPr lang="en-US" sz="2200" b="1" dirty="0" err="1"/>
              <a:t>Hacaliah</a:t>
            </a:r>
            <a:r>
              <a:rPr lang="en-US" sz="2200" b="1" dirty="0"/>
              <a:t>.  Now it happened in the month of Chislev, in the twentieth year, as I was in Susa the citadel, 2 that </a:t>
            </a:r>
            <a:r>
              <a:rPr lang="en-US" sz="2200" b="1" dirty="0" err="1"/>
              <a:t>Hanani</a:t>
            </a:r>
            <a:r>
              <a:rPr lang="en-US" sz="2200" b="1" dirty="0"/>
              <a:t>, one of my brothers, came with certain men from Judah. And I asked them concerning the Jews who escaped, who had survived the exile, and concerning Jerusalem. 3 And they said to me, “The remnant there in the province who had survived the exile is in great trouble and shame. </a:t>
            </a:r>
            <a:r>
              <a:rPr lang="en-US" sz="2200" b="1" u="sng" dirty="0"/>
              <a:t>The wall of Jerusalem is broken down, and its gates are destroyed by fire</a:t>
            </a:r>
            <a:r>
              <a:rPr lang="en-US" sz="2200" b="1" dirty="0"/>
              <a:t>” </a:t>
            </a:r>
            <a:r>
              <a:rPr lang="en-US" sz="2200" dirty="0"/>
              <a:t>(Neh. 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12"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latin typeface="+mn-lt"/>
              </a:rPr>
              <a:t>The Three Returns from Exile</a:t>
            </a:r>
          </a:p>
        </p:txBody>
      </p:sp>
      <p:sp>
        <p:nvSpPr>
          <p:cNvPr id="5" name="Content Placeholder 4"/>
          <p:cNvSpPr>
            <a:spLocks noGrp="1"/>
          </p:cNvSpPr>
          <p:nvPr>
            <p:ph idx="1"/>
          </p:nvPr>
        </p:nvSpPr>
        <p:spPr>
          <a:xfrm>
            <a:off x="381000" y="1524000"/>
            <a:ext cx="8763000" cy="4876800"/>
          </a:xfrm>
        </p:spPr>
        <p:txBody>
          <a:bodyPr/>
          <a:lstStyle/>
          <a:p>
            <a:pPr>
              <a:buNone/>
            </a:pPr>
            <a:endParaRPr lang="en-US" dirty="0"/>
          </a:p>
          <a:p>
            <a:pPr>
              <a:buNone/>
            </a:pPr>
            <a:endParaRPr lang="en-US" dirty="0"/>
          </a:p>
        </p:txBody>
      </p:sp>
      <p:sp>
        <p:nvSpPr>
          <p:cNvPr id="6" name="Right Arrow 5"/>
          <p:cNvSpPr/>
          <p:nvPr/>
        </p:nvSpPr>
        <p:spPr>
          <a:xfrm>
            <a:off x="457200" y="2362200"/>
            <a:ext cx="1295400" cy="2286000"/>
          </a:xfrm>
          <a:prstGeom prst="rightArrow">
            <a:avLst>
              <a:gd name="adj1" fmla="val 47183"/>
              <a:gd name="adj2" fmla="val 395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Captivity</a:t>
            </a:r>
          </a:p>
          <a:p>
            <a:pPr algn="ctr"/>
            <a:r>
              <a:rPr lang="en-US" sz="1600" b="1" dirty="0"/>
              <a:t>70 Years</a:t>
            </a:r>
          </a:p>
        </p:txBody>
      </p:sp>
      <p:cxnSp>
        <p:nvCxnSpPr>
          <p:cNvPr id="8" name="Straight Connector 7"/>
          <p:cNvCxnSpPr/>
          <p:nvPr/>
        </p:nvCxnSpPr>
        <p:spPr>
          <a:xfrm rot="5400000">
            <a:off x="3810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2209800"/>
            <a:ext cx="381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4478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812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28194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5146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35814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5720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562600" y="3810000"/>
            <a:ext cx="3200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148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0800000">
            <a:off x="49530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114800" y="22098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a:off x="49530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1722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0800000">
            <a:off x="6934200" y="22098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6172200" y="54102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0800000">
            <a:off x="6934200" y="5410200"/>
            <a:ext cx="2286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4" name="Down Arrow 83"/>
          <p:cNvSpPr/>
          <p:nvPr/>
        </p:nvSpPr>
        <p:spPr>
          <a:xfrm rot="16200000">
            <a:off x="7353300" y="3009900"/>
            <a:ext cx="2438400" cy="1143000"/>
          </a:xfrm>
          <a:prstGeom prst="downArrow">
            <a:avLst>
              <a:gd name="adj1" fmla="val 50000"/>
              <a:gd name="adj2" fmla="val 44894"/>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b="1" dirty="0"/>
              <a:t>400 </a:t>
            </a:r>
          </a:p>
          <a:p>
            <a:pPr algn="ctr"/>
            <a:r>
              <a:rPr lang="en-US" b="1" dirty="0"/>
              <a:t>silent</a:t>
            </a:r>
          </a:p>
          <a:p>
            <a:pPr algn="ctr"/>
            <a:r>
              <a:rPr lang="en-US" b="1" dirty="0"/>
              <a:t>years</a:t>
            </a:r>
            <a:endParaRPr lang="en-US" dirty="0"/>
          </a:p>
        </p:txBody>
      </p:sp>
      <p:cxnSp>
        <p:nvCxnSpPr>
          <p:cNvPr id="87" name="Straight Connector 86"/>
          <p:cNvCxnSpPr/>
          <p:nvPr/>
        </p:nvCxnSpPr>
        <p:spPr>
          <a:xfrm>
            <a:off x="2743200" y="2209800"/>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7086600" y="3276600"/>
            <a:ext cx="990600" cy="830997"/>
          </a:xfrm>
          <a:prstGeom prst="rect">
            <a:avLst/>
          </a:prstGeom>
          <a:noFill/>
        </p:spPr>
        <p:txBody>
          <a:bodyPr vert="horz" wrap="square" rtlCol="0">
            <a:spAutoFit/>
          </a:bodyPr>
          <a:lstStyle/>
          <a:p>
            <a:r>
              <a:rPr lang="en-US" sz="1600" dirty="0"/>
              <a:t>   </a:t>
            </a:r>
            <a:r>
              <a:rPr lang="en-US" sz="1600" b="1" dirty="0"/>
              <a:t>Neh’s </a:t>
            </a:r>
          </a:p>
          <a:p>
            <a:r>
              <a:rPr lang="en-US" sz="1600" b="1" dirty="0"/>
              <a:t>   second</a:t>
            </a:r>
          </a:p>
          <a:p>
            <a:r>
              <a:rPr lang="en-US" sz="1600" b="1" dirty="0"/>
              <a:t>   retur</a:t>
            </a:r>
            <a:r>
              <a:rPr lang="en-US" sz="1400" b="1" dirty="0"/>
              <a:t>n </a:t>
            </a:r>
          </a:p>
        </p:txBody>
      </p:sp>
      <p:sp>
        <p:nvSpPr>
          <p:cNvPr id="128" name="TextBox 127"/>
          <p:cNvSpPr txBox="1"/>
          <p:nvPr/>
        </p:nvSpPr>
        <p:spPr>
          <a:xfrm>
            <a:off x="1981200" y="2514600"/>
            <a:ext cx="1042310" cy="584775"/>
          </a:xfrm>
          <a:prstGeom prst="rect">
            <a:avLst/>
          </a:prstGeom>
          <a:noFill/>
        </p:spPr>
        <p:txBody>
          <a:bodyPr wrap="square" rtlCol="0">
            <a:spAutoFit/>
          </a:bodyPr>
          <a:lstStyle/>
          <a:p>
            <a:r>
              <a:rPr lang="en-US" sz="1400" dirty="0"/>
              <a:t>    </a:t>
            </a:r>
            <a:r>
              <a:rPr lang="en-US" sz="1600" b="1" dirty="0"/>
              <a:t>Temple</a:t>
            </a:r>
          </a:p>
          <a:p>
            <a:r>
              <a:rPr lang="en-US" sz="1600" b="1" dirty="0"/>
              <a:t>    rebuilt</a:t>
            </a:r>
          </a:p>
        </p:txBody>
      </p:sp>
      <p:sp>
        <p:nvSpPr>
          <p:cNvPr id="129" name="TextBox 128"/>
          <p:cNvSpPr txBox="1"/>
          <p:nvPr/>
        </p:nvSpPr>
        <p:spPr>
          <a:xfrm>
            <a:off x="4114800" y="2514600"/>
            <a:ext cx="1143000" cy="584775"/>
          </a:xfrm>
          <a:prstGeom prst="rect">
            <a:avLst/>
          </a:prstGeom>
          <a:noFill/>
        </p:spPr>
        <p:txBody>
          <a:bodyPr wrap="square" rtlCol="0">
            <a:spAutoFit/>
          </a:bodyPr>
          <a:lstStyle/>
          <a:p>
            <a:r>
              <a:rPr lang="en-US" sz="1400" dirty="0"/>
              <a:t>   </a:t>
            </a:r>
            <a:r>
              <a:rPr lang="en-US" sz="1600" b="1" dirty="0"/>
              <a:t>People</a:t>
            </a:r>
          </a:p>
          <a:p>
            <a:r>
              <a:rPr lang="en-US" sz="1600" b="1" dirty="0"/>
              <a:t>  reformed </a:t>
            </a:r>
          </a:p>
        </p:txBody>
      </p:sp>
      <p:sp>
        <p:nvSpPr>
          <p:cNvPr id="131" name="TextBox 130"/>
          <p:cNvSpPr txBox="1"/>
          <p:nvPr/>
        </p:nvSpPr>
        <p:spPr>
          <a:xfrm>
            <a:off x="6172200" y="2514600"/>
            <a:ext cx="975176" cy="584775"/>
          </a:xfrm>
          <a:prstGeom prst="rect">
            <a:avLst/>
          </a:prstGeom>
          <a:noFill/>
        </p:spPr>
        <p:txBody>
          <a:bodyPr wrap="square" rtlCol="0">
            <a:spAutoFit/>
          </a:bodyPr>
          <a:lstStyle/>
          <a:p>
            <a:r>
              <a:rPr lang="en-US" sz="1600" b="1" dirty="0"/>
              <a:t>      Wall</a:t>
            </a:r>
          </a:p>
          <a:p>
            <a:r>
              <a:rPr lang="en-US" sz="1600" b="1" dirty="0"/>
              <a:t>    rebuilt</a:t>
            </a:r>
          </a:p>
        </p:txBody>
      </p:sp>
      <p:sp>
        <p:nvSpPr>
          <p:cNvPr id="133" name="TextBox 132"/>
          <p:cNvSpPr txBox="1"/>
          <p:nvPr/>
        </p:nvSpPr>
        <p:spPr>
          <a:xfrm>
            <a:off x="3200400" y="3276600"/>
            <a:ext cx="950272" cy="646331"/>
          </a:xfrm>
          <a:prstGeom prst="rect">
            <a:avLst/>
          </a:prstGeom>
          <a:noFill/>
        </p:spPr>
        <p:txBody>
          <a:bodyPr wrap="square" rtlCol="0">
            <a:spAutoFit/>
          </a:bodyPr>
          <a:lstStyle/>
          <a:p>
            <a:r>
              <a:rPr lang="en-US" dirty="0"/>
              <a:t>  </a:t>
            </a:r>
            <a:r>
              <a:rPr lang="en-US" b="1" dirty="0"/>
              <a:t>Gap</a:t>
            </a:r>
          </a:p>
          <a:p>
            <a:r>
              <a:rPr lang="en-US" b="1" dirty="0"/>
              <a:t> 57 yrs</a:t>
            </a:r>
          </a:p>
        </p:txBody>
      </p:sp>
      <p:sp>
        <p:nvSpPr>
          <p:cNvPr id="138" name="TextBox 137"/>
          <p:cNvSpPr txBox="1"/>
          <p:nvPr/>
        </p:nvSpPr>
        <p:spPr>
          <a:xfrm>
            <a:off x="5257800" y="3276600"/>
            <a:ext cx="915865" cy="646331"/>
          </a:xfrm>
          <a:prstGeom prst="rect">
            <a:avLst/>
          </a:prstGeom>
          <a:noFill/>
        </p:spPr>
        <p:txBody>
          <a:bodyPr wrap="square" rtlCol="0">
            <a:spAutoFit/>
          </a:bodyPr>
          <a:lstStyle/>
          <a:p>
            <a:r>
              <a:rPr lang="en-US" dirty="0"/>
              <a:t>  </a:t>
            </a:r>
            <a:r>
              <a:rPr lang="en-US" b="1" dirty="0"/>
              <a:t>Gap</a:t>
            </a:r>
          </a:p>
          <a:p>
            <a:r>
              <a:rPr lang="en-US" b="1" dirty="0"/>
              <a:t> 12 yrs</a:t>
            </a:r>
          </a:p>
        </p:txBody>
      </p:sp>
      <p:sp>
        <p:nvSpPr>
          <p:cNvPr id="139" name="TextBox 138"/>
          <p:cNvSpPr txBox="1"/>
          <p:nvPr/>
        </p:nvSpPr>
        <p:spPr>
          <a:xfrm>
            <a:off x="1905000" y="5334000"/>
            <a:ext cx="609600" cy="369332"/>
          </a:xfrm>
          <a:prstGeom prst="rect">
            <a:avLst/>
          </a:prstGeom>
          <a:noFill/>
        </p:spPr>
        <p:txBody>
          <a:bodyPr wrap="square" rtlCol="0">
            <a:spAutoFit/>
          </a:bodyPr>
          <a:lstStyle/>
          <a:p>
            <a:r>
              <a:rPr lang="en-US" b="1" dirty="0"/>
              <a:t>538</a:t>
            </a:r>
            <a:r>
              <a:rPr lang="en-US" dirty="0"/>
              <a:t> </a:t>
            </a:r>
          </a:p>
        </p:txBody>
      </p:sp>
      <p:sp>
        <p:nvSpPr>
          <p:cNvPr id="142" name="TextBox 141"/>
          <p:cNvSpPr txBox="1"/>
          <p:nvPr/>
        </p:nvSpPr>
        <p:spPr>
          <a:xfrm>
            <a:off x="2667000" y="5334000"/>
            <a:ext cx="533400" cy="369332"/>
          </a:xfrm>
          <a:prstGeom prst="rect">
            <a:avLst/>
          </a:prstGeom>
          <a:noFill/>
        </p:spPr>
        <p:txBody>
          <a:bodyPr wrap="square" rtlCol="0">
            <a:spAutoFit/>
          </a:bodyPr>
          <a:lstStyle/>
          <a:p>
            <a:r>
              <a:rPr lang="en-US" b="1" dirty="0"/>
              <a:t>515</a:t>
            </a:r>
          </a:p>
        </p:txBody>
      </p:sp>
      <p:sp>
        <p:nvSpPr>
          <p:cNvPr id="145" name="TextBox 144"/>
          <p:cNvSpPr txBox="1"/>
          <p:nvPr/>
        </p:nvSpPr>
        <p:spPr>
          <a:xfrm>
            <a:off x="4038600" y="5334000"/>
            <a:ext cx="684918" cy="369332"/>
          </a:xfrm>
          <a:prstGeom prst="rect">
            <a:avLst/>
          </a:prstGeom>
          <a:noFill/>
        </p:spPr>
        <p:txBody>
          <a:bodyPr wrap="square" rtlCol="0">
            <a:spAutoFit/>
          </a:bodyPr>
          <a:lstStyle/>
          <a:p>
            <a:r>
              <a:rPr lang="en-US" b="1" dirty="0"/>
              <a:t>458</a:t>
            </a:r>
          </a:p>
        </p:txBody>
      </p:sp>
      <p:sp>
        <p:nvSpPr>
          <p:cNvPr id="150" name="TextBox 149"/>
          <p:cNvSpPr txBox="1"/>
          <p:nvPr/>
        </p:nvSpPr>
        <p:spPr>
          <a:xfrm>
            <a:off x="4800600" y="5334000"/>
            <a:ext cx="609600" cy="369332"/>
          </a:xfrm>
          <a:prstGeom prst="rect">
            <a:avLst/>
          </a:prstGeom>
          <a:noFill/>
        </p:spPr>
        <p:txBody>
          <a:bodyPr wrap="square" rtlCol="0">
            <a:spAutoFit/>
          </a:bodyPr>
          <a:lstStyle/>
          <a:p>
            <a:r>
              <a:rPr lang="en-US" b="1" dirty="0"/>
              <a:t>456</a:t>
            </a:r>
          </a:p>
        </p:txBody>
      </p:sp>
      <p:sp>
        <p:nvSpPr>
          <p:cNvPr id="151" name="TextBox 150"/>
          <p:cNvSpPr txBox="1"/>
          <p:nvPr/>
        </p:nvSpPr>
        <p:spPr>
          <a:xfrm>
            <a:off x="6019800" y="5334000"/>
            <a:ext cx="609601" cy="369332"/>
          </a:xfrm>
          <a:prstGeom prst="rect">
            <a:avLst/>
          </a:prstGeom>
          <a:noFill/>
        </p:spPr>
        <p:txBody>
          <a:bodyPr wrap="square" rtlCol="0">
            <a:spAutoFit/>
          </a:bodyPr>
          <a:lstStyle/>
          <a:p>
            <a:r>
              <a:rPr lang="en-US" b="1" dirty="0"/>
              <a:t>444</a:t>
            </a:r>
          </a:p>
        </p:txBody>
      </p:sp>
      <p:sp>
        <p:nvSpPr>
          <p:cNvPr id="152" name="TextBox 151"/>
          <p:cNvSpPr txBox="1"/>
          <p:nvPr/>
        </p:nvSpPr>
        <p:spPr>
          <a:xfrm>
            <a:off x="6781800" y="5334000"/>
            <a:ext cx="685800" cy="369332"/>
          </a:xfrm>
          <a:prstGeom prst="rect">
            <a:avLst/>
          </a:prstGeom>
          <a:noFill/>
        </p:spPr>
        <p:txBody>
          <a:bodyPr wrap="square" rtlCol="0">
            <a:spAutoFit/>
          </a:bodyPr>
          <a:lstStyle/>
          <a:p>
            <a:r>
              <a:rPr lang="en-US" b="1" dirty="0"/>
              <a:t>432</a:t>
            </a:r>
          </a:p>
        </p:txBody>
      </p:sp>
      <p:sp>
        <p:nvSpPr>
          <p:cNvPr id="153" name="TextBox 152"/>
          <p:cNvSpPr txBox="1"/>
          <p:nvPr/>
        </p:nvSpPr>
        <p:spPr>
          <a:xfrm>
            <a:off x="1981200" y="5638800"/>
            <a:ext cx="1219200" cy="1200329"/>
          </a:xfrm>
          <a:prstGeom prst="rect">
            <a:avLst/>
          </a:prstGeom>
          <a:noFill/>
        </p:spPr>
        <p:txBody>
          <a:bodyPr wrap="square" rtlCol="0">
            <a:spAutoFit/>
          </a:bodyPr>
          <a:lstStyle/>
          <a:p>
            <a:r>
              <a:rPr lang="en-US" dirty="0"/>
              <a:t>  </a:t>
            </a:r>
            <a:r>
              <a:rPr lang="en-US" b="1" dirty="0"/>
              <a:t>Haggai</a:t>
            </a:r>
          </a:p>
          <a:p>
            <a:r>
              <a:rPr lang="en-US" b="1" dirty="0"/>
              <a:t>     520</a:t>
            </a:r>
            <a:br>
              <a:rPr lang="en-US" b="1" dirty="0"/>
            </a:br>
            <a:r>
              <a:rPr lang="en-US" b="1" dirty="0"/>
              <a:t>Zechariah</a:t>
            </a:r>
          </a:p>
          <a:p>
            <a:r>
              <a:rPr lang="en-US" b="1" dirty="0"/>
              <a:t>  520-518</a:t>
            </a:r>
          </a:p>
        </p:txBody>
      </p:sp>
      <p:sp>
        <p:nvSpPr>
          <p:cNvPr id="154" name="TextBox 153"/>
          <p:cNvSpPr txBox="1"/>
          <p:nvPr/>
        </p:nvSpPr>
        <p:spPr>
          <a:xfrm>
            <a:off x="3124200" y="5867400"/>
            <a:ext cx="990601" cy="646331"/>
          </a:xfrm>
          <a:prstGeom prst="rect">
            <a:avLst/>
          </a:prstGeom>
          <a:noFill/>
        </p:spPr>
        <p:txBody>
          <a:bodyPr wrap="square" rtlCol="0">
            <a:spAutoFit/>
          </a:bodyPr>
          <a:lstStyle/>
          <a:p>
            <a:r>
              <a:rPr lang="en-US" b="1" dirty="0"/>
              <a:t>Esther</a:t>
            </a:r>
          </a:p>
          <a:p>
            <a:r>
              <a:rPr lang="en-US" b="1" dirty="0"/>
              <a:t>483-473</a:t>
            </a:r>
          </a:p>
        </p:txBody>
      </p:sp>
      <p:sp>
        <p:nvSpPr>
          <p:cNvPr id="155" name="TextBox 154"/>
          <p:cNvSpPr txBox="1"/>
          <p:nvPr/>
        </p:nvSpPr>
        <p:spPr>
          <a:xfrm>
            <a:off x="7239000" y="5638800"/>
            <a:ext cx="1371600" cy="646331"/>
          </a:xfrm>
          <a:prstGeom prst="rect">
            <a:avLst/>
          </a:prstGeom>
          <a:noFill/>
        </p:spPr>
        <p:txBody>
          <a:bodyPr wrap="square" rtlCol="0">
            <a:spAutoFit/>
          </a:bodyPr>
          <a:lstStyle/>
          <a:p>
            <a:r>
              <a:rPr lang="en-US" b="1" dirty="0"/>
              <a:t>Malachi</a:t>
            </a:r>
          </a:p>
          <a:p>
            <a:r>
              <a:rPr lang="en-US" b="1" dirty="0"/>
              <a:t>450-430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98" name="Line 18"/>
          <p:cNvSpPr>
            <a:spLocks noChangeShapeType="1"/>
          </p:cNvSpPr>
          <p:nvPr/>
        </p:nvSpPr>
        <p:spPr bwMode="auto">
          <a:xfrm flipV="1">
            <a:off x="5486400" y="1447800"/>
            <a:ext cx="76200" cy="381000"/>
          </a:xfrm>
          <a:prstGeom prst="line">
            <a:avLst/>
          </a:prstGeom>
          <a:noFill/>
          <a:ln w="76200" cmpd="tri">
            <a:solidFill>
              <a:srgbClr val="7030A0"/>
            </a:solidFill>
            <a:round/>
            <a:headEnd/>
            <a:tailEnd/>
          </a:ln>
          <a:effectLst/>
        </p:spPr>
        <p:txBody>
          <a:bodyPr/>
          <a:lstStyle/>
          <a:p>
            <a:endParaRPr lang="en-US" dirty="0"/>
          </a:p>
        </p:txBody>
      </p:sp>
      <p:sp>
        <p:nvSpPr>
          <p:cNvPr id="97299" name="Line 19"/>
          <p:cNvSpPr>
            <a:spLocks noChangeShapeType="1"/>
          </p:cNvSpPr>
          <p:nvPr/>
        </p:nvSpPr>
        <p:spPr bwMode="auto">
          <a:xfrm flipV="1">
            <a:off x="4876800" y="1447800"/>
            <a:ext cx="914400" cy="2286000"/>
          </a:xfrm>
          <a:prstGeom prst="line">
            <a:avLst/>
          </a:prstGeom>
          <a:noFill/>
          <a:ln w="76200" cmpd="tri">
            <a:solidFill>
              <a:srgbClr val="7030A0"/>
            </a:solidFill>
            <a:round/>
            <a:headEnd/>
            <a:tailEnd/>
          </a:ln>
          <a:effectLst/>
        </p:spPr>
        <p:txBody>
          <a:bodyPr/>
          <a:lstStyle/>
          <a:p>
            <a:endParaRPr lang="en-US" dirty="0"/>
          </a:p>
        </p:txBody>
      </p:sp>
      <p:sp>
        <p:nvSpPr>
          <p:cNvPr id="97303" name="Oval 23"/>
          <p:cNvSpPr>
            <a:spLocks noChangeArrowheads="1"/>
          </p:cNvSpPr>
          <p:nvPr/>
        </p:nvSpPr>
        <p:spPr bwMode="auto">
          <a:xfrm>
            <a:off x="5029200" y="685800"/>
            <a:ext cx="1295400" cy="762000"/>
          </a:xfrm>
          <a:prstGeom prst="ellipse">
            <a:avLst/>
          </a:prstGeom>
          <a:solidFill>
            <a:schemeClr val="accent1"/>
          </a:solidFill>
          <a:ln w="9525">
            <a:solidFill>
              <a:schemeClr val="tx1"/>
            </a:solidFill>
            <a:round/>
            <a:headEnd/>
            <a:tailEnd/>
          </a:ln>
          <a:effectLst/>
        </p:spPr>
        <p:txBody>
          <a:bodyPr wrap="none" anchor="ctr"/>
          <a:lstStyle/>
          <a:p>
            <a:pPr algn="ctr"/>
            <a:r>
              <a:rPr lang="en-US" sz="1400" dirty="0"/>
              <a:t>Book of Esther</a:t>
            </a:r>
          </a:p>
        </p:txBody>
      </p:sp>
      <p:sp>
        <p:nvSpPr>
          <p:cNvPr id="97304" name="Rectangle 24"/>
          <p:cNvSpPr>
            <a:spLocks noChangeArrowheads="1"/>
          </p:cNvSpPr>
          <p:nvPr/>
        </p:nvSpPr>
        <p:spPr bwMode="auto">
          <a:xfrm>
            <a:off x="6781800" y="1066800"/>
            <a:ext cx="19050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2</a:t>
            </a:r>
            <a:r>
              <a:rPr lang="en-US" baseline="30000" dirty="0"/>
              <a:t>nd</a:t>
            </a:r>
            <a:r>
              <a:rPr lang="en-US" dirty="0"/>
              <a:t> Return</a:t>
            </a:r>
          </a:p>
        </p:txBody>
      </p:sp>
      <p:sp>
        <p:nvSpPr>
          <p:cNvPr id="97305" name="Line 25"/>
          <p:cNvSpPr>
            <a:spLocks noChangeShapeType="1"/>
          </p:cNvSpPr>
          <p:nvPr/>
        </p:nvSpPr>
        <p:spPr bwMode="auto">
          <a:xfrm flipV="1">
            <a:off x="2057400" y="1066800"/>
            <a:ext cx="0" cy="762000"/>
          </a:xfrm>
          <a:prstGeom prst="line">
            <a:avLst/>
          </a:prstGeom>
          <a:noFill/>
          <a:ln w="9525">
            <a:solidFill>
              <a:schemeClr val="tx1"/>
            </a:solidFill>
            <a:round/>
            <a:headEnd/>
            <a:tailEnd/>
          </a:ln>
          <a:effectLst/>
        </p:spPr>
        <p:txBody>
          <a:bodyPr/>
          <a:lstStyle/>
          <a:p>
            <a:endParaRPr lang="en-US" dirty="0"/>
          </a:p>
        </p:txBody>
      </p:sp>
      <p:sp>
        <p:nvSpPr>
          <p:cNvPr id="97307" name="Rectangle 27"/>
          <p:cNvSpPr>
            <a:spLocks noChangeArrowheads="1"/>
          </p:cNvSpPr>
          <p:nvPr/>
        </p:nvSpPr>
        <p:spPr bwMode="auto">
          <a:xfrm>
            <a:off x="1371600" y="228600"/>
            <a:ext cx="1371600" cy="3810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t>1</a:t>
            </a:r>
            <a:r>
              <a:rPr lang="en-US" baseline="30000" dirty="0"/>
              <a:t>st</a:t>
            </a:r>
            <a:r>
              <a:rPr lang="en-US" dirty="0"/>
              <a:t> Return</a:t>
            </a:r>
          </a:p>
        </p:txBody>
      </p:sp>
      <p:sp>
        <p:nvSpPr>
          <p:cNvPr id="97308" name="Text Box 28"/>
          <p:cNvSpPr txBox="1">
            <a:spLocks noChangeArrowheads="1"/>
          </p:cNvSpPr>
          <p:nvPr/>
        </p:nvSpPr>
        <p:spPr bwMode="auto">
          <a:xfrm>
            <a:off x="1981200" y="1066800"/>
            <a:ext cx="458788" cy="1219200"/>
          </a:xfrm>
          <a:prstGeom prst="rect">
            <a:avLst/>
          </a:prstGeom>
          <a:noFill/>
          <a:ln w="9525">
            <a:noFill/>
            <a:miter lim="800000"/>
            <a:headEnd/>
            <a:tailEnd/>
          </a:ln>
          <a:effectLst/>
        </p:spPr>
        <p:txBody>
          <a:bodyPr vert="eaVert">
            <a:spAutoFit/>
          </a:bodyPr>
          <a:lstStyle/>
          <a:p>
            <a:pPr>
              <a:spcBef>
                <a:spcPct val="50000"/>
              </a:spcBef>
            </a:pPr>
            <a:r>
              <a:rPr lang="en-US" dirty="0"/>
              <a:t>536 BC</a:t>
            </a:r>
          </a:p>
        </p:txBody>
      </p:sp>
      <p:sp>
        <p:nvSpPr>
          <p:cNvPr id="97312" name="Rectangle 32"/>
          <p:cNvSpPr>
            <a:spLocks noChangeArrowheads="1"/>
          </p:cNvSpPr>
          <p:nvPr/>
        </p:nvSpPr>
        <p:spPr bwMode="auto">
          <a:xfrm>
            <a:off x="0" y="3581400"/>
            <a:ext cx="4800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Restoration Under Zerubbabel</a:t>
            </a:r>
          </a:p>
        </p:txBody>
      </p:sp>
      <p:sp>
        <p:nvSpPr>
          <p:cNvPr id="97313" name="Rectangle 33"/>
          <p:cNvSpPr>
            <a:spLocks noChangeArrowheads="1"/>
          </p:cNvSpPr>
          <p:nvPr/>
        </p:nvSpPr>
        <p:spPr bwMode="auto">
          <a:xfrm>
            <a:off x="4953000" y="3581400"/>
            <a:ext cx="3657600" cy="533400"/>
          </a:xfrm>
          <a:prstGeom prst="rect">
            <a:avLst/>
          </a:prstGeom>
          <a:solidFill>
            <a:schemeClr val="accent1"/>
          </a:solidFill>
          <a:ln w="9525">
            <a:solidFill>
              <a:schemeClr val="tx1"/>
            </a:solidFill>
            <a:miter lim="800000"/>
            <a:headEnd/>
            <a:tailEnd/>
          </a:ln>
          <a:effectLst/>
        </p:spPr>
        <p:txBody>
          <a:bodyPr wrap="none" anchor="ctr"/>
          <a:lstStyle/>
          <a:p>
            <a:pPr algn="ctr"/>
            <a:r>
              <a:rPr lang="en-US" b="1" dirty="0"/>
              <a:t>Reforms Under Ezra</a:t>
            </a:r>
          </a:p>
        </p:txBody>
      </p:sp>
      <p:sp>
        <p:nvSpPr>
          <p:cNvPr id="97315" name="Text Box 35"/>
          <p:cNvSpPr txBox="1">
            <a:spLocks noChangeArrowheads="1"/>
          </p:cNvSpPr>
          <p:nvPr/>
        </p:nvSpPr>
        <p:spPr bwMode="auto">
          <a:xfrm>
            <a:off x="1431925" y="3200400"/>
            <a:ext cx="309563" cy="366713"/>
          </a:xfrm>
          <a:prstGeom prst="rect">
            <a:avLst/>
          </a:prstGeom>
          <a:noFill/>
          <a:ln w="9525">
            <a:noFill/>
            <a:miter lim="800000"/>
            <a:headEnd/>
            <a:tailEnd/>
          </a:ln>
          <a:effectLst/>
        </p:spPr>
        <p:txBody>
          <a:bodyPr>
            <a:spAutoFit/>
          </a:bodyPr>
          <a:lstStyle/>
          <a:p>
            <a:r>
              <a:rPr lang="en-US" dirty="0"/>
              <a:t>1</a:t>
            </a:r>
          </a:p>
        </p:txBody>
      </p:sp>
      <p:sp>
        <p:nvSpPr>
          <p:cNvPr id="97316" name="Text Box 36"/>
          <p:cNvSpPr txBox="1">
            <a:spLocks noChangeArrowheads="1"/>
          </p:cNvSpPr>
          <p:nvPr/>
        </p:nvSpPr>
        <p:spPr bwMode="auto">
          <a:xfrm>
            <a:off x="2117725" y="3200400"/>
            <a:ext cx="309563" cy="366713"/>
          </a:xfrm>
          <a:prstGeom prst="rect">
            <a:avLst/>
          </a:prstGeom>
          <a:noFill/>
          <a:ln w="9525">
            <a:noFill/>
            <a:miter lim="800000"/>
            <a:headEnd/>
            <a:tailEnd/>
          </a:ln>
          <a:effectLst/>
        </p:spPr>
        <p:txBody>
          <a:bodyPr>
            <a:spAutoFit/>
          </a:bodyPr>
          <a:lstStyle/>
          <a:p>
            <a:r>
              <a:rPr lang="en-US" dirty="0"/>
              <a:t>2</a:t>
            </a:r>
          </a:p>
        </p:txBody>
      </p:sp>
      <p:sp>
        <p:nvSpPr>
          <p:cNvPr id="97317" name="Text Box 37"/>
          <p:cNvSpPr txBox="1">
            <a:spLocks noChangeArrowheads="1"/>
          </p:cNvSpPr>
          <p:nvPr/>
        </p:nvSpPr>
        <p:spPr bwMode="auto">
          <a:xfrm>
            <a:off x="2803525" y="3200400"/>
            <a:ext cx="309563" cy="366713"/>
          </a:xfrm>
          <a:prstGeom prst="rect">
            <a:avLst/>
          </a:prstGeom>
          <a:noFill/>
          <a:ln w="9525">
            <a:noFill/>
            <a:miter lim="800000"/>
            <a:headEnd/>
            <a:tailEnd/>
          </a:ln>
          <a:effectLst/>
        </p:spPr>
        <p:txBody>
          <a:bodyPr>
            <a:spAutoFit/>
          </a:bodyPr>
          <a:lstStyle/>
          <a:p>
            <a:r>
              <a:rPr lang="en-US" dirty="0"/>
              <a:t>3</a:t>
            </a:r>
          </a:p>
        </p:txBody>
      </p:sp>
      <p:sp>
        <p:nvSpPr>
          <p:cNvPr id="97318" name="Text Box 38"/>
          <p:cNvSpPr txBox="1">
            <a:spLocks noChangeArrowheads="1"/>
          </p:cNvSpPr>
          <p:nvPr/>
        </p:nvSpPr>
        <p:spPr bwMode="auto">
          <a:xfrm>
            <a:off x="3276600" y="3200400"/>
            <a:ext cx="522288" cy="366713"/>
          </a:xfrm>
          <a:prstGeom prst="rect">
            <a:avLst/>
          </a:prstGeom>
          <a:noFill/>
          <a:ln w="9525">
            <a:noFill/>
            <a:miter lim="800000"/>
            <a:headEnd/>
            <a:tailEnd/>
          </a:ln>
          <a:effectLst/>
        </p:spPr>
        <p:txBody>
          <a:bodyPr>
            <a:spAutoFit/>
          </a:bodyPr>
          <a:lstStyle/>
          <a:p>
            <a:r>
              <a:rPr lang="en-US" dirty="0"/>
              <a:t>4</a:t>
            </a:r>
          </a:p>
        </p:txBody>
      </p:sp>
      <p:sp>
        <p:nvSpPr>
          <p:cNvPr id="97319" name="Text Box 39"/>
          <p:cNvSpPr txBox="1">
            <a:spLocks noChangeArrowheads="1"/>
          </p:cNvSpPr>
          <p:nvPr/>
        </p:nvSpPr>
        <p:spPr bwMode="auto">
          <a:xfrm>
            <a:off x="3810000" y="3200400"/>
            <a:ext cx="457200" cy="366713"/>
          </a:xfrm>
          <a:prstGeom prst="rect">
            <a:avLst/>
          </a:prstGeom>
          <a:noFill/>
          <a:ln w="9525">
            <a:noFill/>
            <a:miter lim="800000"/>
            <a:headEnd/>
            <a:tailEnd/>
          </a:ln>
          <a:effectLst/>
        </p:spPr>
        <p:txBody>
          <a:bodyPr>
            <a:spAutoFit/>
          </a:bodyPr>
          <a:lstStyle/>
          <a:p>
            <a:r>
              <a:rPr lang="en-US" dirty="0"/>
              <a:t>5</a:t>
            </a:r>
          </a:p>
        </p:txBody>
      </p:sp>
      <p:sp>
        <p:nvSpPr>
          <p:cNvPr id="97320" name="Text Box 40"/>
          <p:cNvSpPr txBox="1">
            <a:spLocks noChangeArrowheads="1"/>
          </p:cNvSpPr>
          <p:nvPr/>
        </p:nvSpPr>
        <p:spPr bwMode="auto">
          <a:xfrm flipH="1">
            <a:off x="4343400" y="3200400"/>
            <a:ext cx="533400" cy="366713"/>
          </a:xfrm>
          <a:prstGeom prst="rect">
            <a:avLst/>
          </a:prstGeom>
          <a:noFill/>
          <a:ln w="9525">
            <a:noFill/>
            <a:miter lim="800000"/>
            <a:headEnd/>
            <a:tailEnd/>
          </a:ln>
          <a:effectLst/>
        </p:spPr>
        <p:txBody>
          <a:bodyPr>
            <a:spAutoFit/>
          </a:bodyPr>
          <a:lstStyle/>
          <a:p>
            <a:r>
              <a:rPr lang="en-US" dirty="0"/>
              <a:t>6</a:t>
            </a:r>
          </a:p>
        </p:txBody>
      </p:sp>
      <p:sp>
        <p:nvSpPr>
          <p:cNvPr id="97321" name="Text Box 41"/>
          <p:cNvSpPr txBox="1">
            <a:spLocks noChangeArrowheads="1"/>
          </p:cNvSpPr>
          <p:nvPr/>
        </p:nvSpPr>
        <p:spPr bwMode="auto">
          <a:xfrm>
            <a:off x="5486400" y="3276600"/>
            <a:ext cx="457200" cy="366713"/>
          </a:xfrm>
          <a:prstGeom prst="rect">
            <a:avLst/>
          </a:prstGeom>
          <a:noFill/>
          <a:ln w="9525">
            <a:noFill/>
            <a:miter lim="800000"/>
            <a:headEnd/>
            <a:tailEnd/>
          </a:ln>
          <a:effectLst/>
        </p:spPr>
        <p:txBody>
          <a:bodyPr>
            <a:spAutoFit/>
          </a:bodyPr>
          <a:lstStyle/>
          <a:p>
            <a:r>
              <a:rPr lang="en-US" dirty="0"/>
              <a:t>7</a:t>
            </a:r>
          </a:p>
        </p:txBody>
      </p:sp>
      <p:sp>
        <p:nvSpPr>
          <p:cNvPr id="97322" name="Text Box 42"/>
          <p:cNvSpPr txBox="1">
            <a:spLocks noChangeArrowheads="1"/>
          </p:cNvSpPr>
          <p:nvPr/>
        </p:nvSpPr>
        <p:spPr bwMode="auto">
          <a:xfrm>
            <a:off x="6248400" y="3276600"/>
            <a:ext cx="309563" cy="366713"/>
          </a:xfrm>
          <a:prstGeom prst="rect">
            <a:avLst/>
          </a:prstGeom>
          <a:noFill/>
          <a:ln w="9525">
            <a:noFill/>
            <a:miter lim="800000"/>
            <a:headEnd/>
            <a:tailEnd/>
          </a:ln>
          <a:effectLst/>
        </p:spPr>
        <p:txBody>
          <a:bodyPr>
            <a:spAutoFit/>
          </a:bodyPr>
          <a:lstStyle/>
          <a:p>
            <a:r>
              <a:rPr lang="en-US" dirty="0"/>
              <a:t>8</a:t>
            </a:r>
          </a:p>
        </p:txBody>
      </p:sp>
      <p:sp>
        <p:nvSpPr>
          <p:cNvPr id="97323" name="Text Box 43"/>
          <p:cNvSpPr txBox="1">
            <a:spLocks noChangeArrowheads="1"/>
          </p:cNvSpPr>
          <p:nvPr/>
        </p:nvSpPr>
        <p:spPr bwMode="auto">
          <a:xfrm rot="-69408347">
            <a:off x="6129512" y="2367957"/>
            <a:ext cx="2123033" cy="366712"/>
          </a:xfrm>
          <a:prstGeom prst="rect">
            <a:avLst/>
          </a:prstGeom>
          <a:noFill/>
          <a:ln w="9525">
            <a:noFill/>
            <a:miter lim="800000"/>
            <a:headEnd/>
            <a:tailEnd/>
          </a:ln>
          <a:effectLst/>
        </p:spPr>
        <p:txBody>
          <a:bodyPr wrap="square">
            <a:spAutoFit/>
          </a:bodyPr>
          <a:lstStyle/>
          <a:p>
            <a:r>
              <a:rPr lang="en-US" dirty="0"/>
              <a:t>8:33</a:t>
            </a:r>
          </a:p>
        </p:txBody>
      </p:sp>
      <p:sp>
        <p:nvSpPr>
          <p:cNvPr id="97324" name="Text Box 44"/>
          <p:cNvSpPr txBox="1">
            <a:spLocks noChangeArrowheads="1"/>
          </p:cNvSpPr>
          <p:nvPr/>
        </p:nvSpPr>
        <p:spPr bwMode="auto">
          <a:xfrm rot="-25990166">
            <a:off x="7155657" y="2978943"/>
            <a:ext cx="838200" cy="366713"/>
          </a:xfrm>
          <a:prstGeom prst="rect">
            <a:avLst/>
          </a:prstGeom>
          <a:noFill/>
          <a:ln w="9525">
            <a:noFill/>
            <a:miter lim="800000"/>
            <a:headEnd/>
            <a:tailEnd/>
          </a:ln>
          <a:effectLst/>
        </p:spPr>
        <p:txBody>
          <a:bodyPr>
            <a:spAutoFit/>
          </a:bodyPr>
          <a:lstStyle/>
          <a:p>
            <a:r>
              <a:rPr lang="en-US" dirty="0"/>
              <a:t>10:1</a:t>
            </a:r>
          </a:p>
        </p:txBody>
      </p:sp>
      <p:sp>
        <p:nvSpPr>
          <p:cNvPr id="97325" name="Text Box 45"/>
          <p:cNvSpPr txBox="1">
            <a:spLocks noChangeArrowheads="1"/>
          </p:cNvSpPr>
          <p:nvPr/>
        </p:nvSpPr>
        <p:spPr bwMode="auto">
          <a:xfrm rot="17276953" flipH="1">
            <a:off x="7496969" y="2866231"/>
            <a:ext cx="1222375" cy="366713"/>
          </a:xfrm>
          <a:prstGeom prst="rect">
            <a:avLst/>
          </a:prstGeom>
          <a:noFill/>
          <a:ln w="9525">
            <a:noFill/>
            <a:miter lim="800000"/>
            <a:headEnd/>
            <a:tailEnd/>
          </a:ln>
          <a:effectLst/>
        </p:spPr>
        <p:txBody>
          <a:bodyPr>
            <a:spAutoFit/>
          </a:bodyPr>
          <a:lstStyle/>
          <a:p>
            <a:r>
              <a:rPr lang="en-US" dirty="0"/>
              <a:t>10:18</a:t>
            </a:r>
          </a:p>
        </p:txBody>
      </p:sp>
      <p:sp>
        <p:nvSpPr>
          <p:cNvPr id="97328" name="Text Box 48"/>
          <p:cNvSpPr txBox="1">
            <a:spLocks noChangeArrowheads="1"/>
          </p:cNvSpPr>
          <p:nvPr/>
        </p:nvSpPr>
        <p:spPr bwMode="auto">
          <a:xfrm>
            <a:off x="8915400" y="2557380"/>
            <a:ext cx="353971" cy="1661993"/>
          </a:xfrm>
          <a:prstGeom prst="rect">
            <a:avLst/>
          </a:prstGeom>
          <a:noFill/>
          <a:ln w="9525">
            <a:solidFill>
              <a:srgbClr val="7030A0"/>
            </a:solidFill>
            <a:miter lim="800000"/>
            <a:headEnd/>
            <a:tailEnd/>
          </a:ln>
          <a:effectLst/>
        </p:spPr>
        <p:txBody>
          <a:bodyPr wrap="square">
            <a:spAutoFit/>
          </a:bodyPr>
          <a:lstStyle/>
          <a:p>
            <a:pPr>
              <a:spcBef>
                <a:spcPct val="50000"/>
              </a:spcBef>
            </a:pPr>
            <a:r>
              <a:rPr lang="en-US" sz="1200" dirty="0">
                <a:solidFill>
                  <a:srgbClr val="7030A0"/>
                </a:solidFill>
              </a:rPr>
              <a:t>N</a:t>
            </a:r>
            <a:br>
              <a:rPr lang="en-US" sz="1200" dirty="0">
                <a:solidFill>
                  <a:srgbClr val="7030A0"/>
                </a:solidFill>
              </a:rPr>
            </a:br>
            <a:r>
              <a:rPr lang="en-US" sz="1200" dirty="0">
                <a:solidFill>
                  <a:srgbClr val="7030A0"/>
                </a:solidFill>
              </a:rPr>
              <a:t>E</a:t>
            </a:r>
            <a:br>
              <a:rPr lang="en-US" sz="1200" dirty="0">
                <a:solidFill>
                  <a:srgbClr val="7030A0"/>
                </a:solidFill>
              </a:rPr>
            </a:br>
            <a:r>
              <a:rPr lang="en-US" sz="1200" dirty="0">
                <a:solidFill>
                  <a:srgbClr val="7030A0"/>
                </a:solidFill>
              </a:rPr>
              <a:t>H</a:t>
            </a:r>
            <a:br>
              <a:rPr lang="en-US" sz="1200" dirty="0">
                <a:solidFill>
                  <a:srgbClr val="7030A0"/>
                </a:solidFill>
              </a:rPr>
            </a:br>
            <a:r>
              <a:rPr lang="en-US" sz="1200" dirty="0">
                <a:solidFill>
                  <a:srgbClr val="7030A0"/>
                </a:solidFill>
              </a:rPr>
              <a:t>E</a:t>
            </a:r>
          </a:p>
          <a:p>
            <a:pPr>
              <a:spcBef>
                <a:spcPct val="50000"/>
              </a:spcBef>
            </a:pPr>
            <a:r>
              <a:rPr lang="en-US" sz="1200" dirty="0">
                <a:solidFill>
                  <a:srgbClr val="7030A0"/>
                </a:solidFill>
              </a:rPr>
              <a:t>M</a:t>
            </a:r>
            <a:br>
              <a:rPr lang="en-US" sz="1200" dirty="0">
                <a:solidFill>
                  <a:srgbClr val="7030A0"/>
                </a:solidFill>
              </a:rPr>
            </a:br>
            <a:r>
              <a:rPr lang="en-US" sz="1200" dirty="0">
                <a:solidFill>
                  <a:srgbClr val="7030A0"/>
                </a:solidFill>
              </a:rPr>
              <a:t>I</a:t>
            </a:r>
            <a:br>
              <a:rPr lang="en-US" sz="1200" dirty="0">
                <a:solidFill>
                  <a:srgbClr val="7030A0"/>
                </a:solidFill>
              </a:rPr>
            </a:br>
            <a:r>
              <a:rPr lang="en-US" sz="1200" dirty="0">
                <a:solidFill>
                  <a:srgbClr val="7030A0"/>
                </a:solidFill>
              </a:rPr>
              <a:t>A</a:t>
            </a:r>
            <a:br>
              <a:rPr lang="en-US" sz="1200" dirty="0">
                <a:solidFill>
                  <a:srgbClr val="7030A0"/>
                </a:solidFill>
              </a:rPr>
            </a:br>
            <a:r>
              <a:rPr lang="en-US" sz="1200" dirty="0">
                <a:solidFill>
                  <a:srgbClr val="7030A0"/>
                </a:solidFill>
              </a:rPr>
              <a:t>H</a:t>
            </a:r>
          </a:p>
        </p:txBody>
      </p:sp>
      <p:sp>
        <p:nvSpPr>
          <p:cNvPr id="97331" name="Line 51"/>
          <p:cNvSpPr>
            <a:spLocks noChangeShapeType="1"/>
          </p:cNvSpPr>
          <p:nvPr/>
        </p:nvSpPr>
        <p:spPr bwMode="auto">
          <a:xfrm>
            <a:off x="1295400" y="4572000"/>
            <a:ext cx="0" cy="1981200"/>
          </a:xfrm>
          <a:prstGeom prst="line">
            <a:avLst/>
          </a:prstGeom>
          <a:noFill/>
          <a:ln w="28575">
            <a:solidFill>
              <a:schemeClr val="tx1"/>
            </a:solidFill>
            <a:round/>
            <a:headEnd/>
            <a:tailEnd/>
          </a:ln>
          <a:effectLst/>
        </p:spPr>
        <p:txBody>
          <a:bodyPr/>
          <a:lstStyle/>
          <a:p>
            <a:endParaRPr lang="en-US" dirty="0"/>
          </a:p>
        </p:txBody>
      </p:sp>
      <p:sp>
        <p:nvSpPr>
          <p:cNvPr id="97332" name="Line 52"/>
          <p:cNvSpPr>
            <a:spLocks noChangeShapeType="1"/>
          </p:cNvSpPr>
          <p:nvPr/>
        </p:nvSpPr>
        <p:spPr bwMode="auto">
          <a:xfrm flipV="1">
            <a:off x="12954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3" name="Line 53"/>
          <p:cNvSpPr>
            <a:spLocks noChangeShapeType="1"/>
          </p:cNvSpPr>
          <p:nvPr/>
        </p:nvSpPr>
        <p:spPr bwMode="auto">
          <a:xfrm flipV="1">
            <a:off x="1981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34" name="Line 54"/>
          <p:cNvSpPr>
            <a:spLocks noChangeShapeType="1"/>
          </p:cNvSpPr>
          <p:nvPr/>
        </p:nvSpPr>
        <p:spPr bwMode="auto">
          <a:xfrm flipH="1">
            <a:off x="1828800" y="4603990"/>
            <a:ext cx="15874" cy="1949209"/>
          </a:xfrm>
          <a:prstGeom prst="line">
            <a:avLst/>
          </a:prstGeom>
          <a:noFill/>
          <a:ln w="28575">
            <a:solidFill>
              <a:schemeClr val="tx1"/>
            </a:solidFill>
            <a:round/>
            <a:headEnd/>
            <a:tailEnd/>
          </a:ln>
          <a:effectLst/>
        </p:spPr>
        <p:txBody>
          <a:bodyPr/>
          <a:lstStyle/>
          <a:p>
            <a:endParaRPr lang="en-US" dirty="0"/>
          </a:p>
        </p:txBody>
      </p:sp>
      <p:sp>
        <p:nvSpPr>
          <p:cNvPr id="97336" name="Line 56"/>
          <p:cNvSpPr>
            <a:spLocks noChangeShapeType="1"/>
          </p:cNvSpPr>
          <p:nvPr/>
        </p:nvSpPr>
        <p:spPr bwMode="auto">
          <a:xfrm flipV="1">
            <a:off x="2667000" y="1828800"/>
            <a:ext cx="762000" cy="1752600"/>
          </a:xfrm>
          <a:prstGeom prst="line">
            <a:avLst/>
          </a:prstGeom>
          <a:noFill/>
          <a:ln w="76200" cmpd="tri">
            <a:solidFill>
              <a:schemeClr val="tx1"/>
            </a:solidFill>
            <a:round/>
            <a:headEnd/>
            <a:tailEnd/>
          </a:ln>
          <a:effectLst/>
        </p:spPr>
        <p:txBody>
          <a:bodyPr/>
          <a:lstStyle/>
          <a:p>
            <a:endParaRPr lang="en-US" dirty="0"/>
          </a:p>
        </p:txBody>
      </p:sp>
      <p:sp>
        <p:nvSpPr>
          <p:cNvPr id="97337" name="Line 57"/>
          <p:cNvSpPr>
            <a:spLocks noChangeShapeType="1"/>
          </p:cNvSpPr>
          <p:nvPr/>
        </p:nvSpPr>
        <p:spPr bwMode="auto">
          <a:xfrm flipH="1">
            <a:off x="2590800" y="4114800"/>
            <a:ext cx="76200" cy="2438400"/>
          </a:xfrm>
          <a:prstGeom prst="line">
            <a:avLst/>
          </a:prstGeom>
          <a:noFill/>
          <a:ln w="76200" cmpd="tri">
            <a:solidFill>
              <a:schemeClr val="tx1"/>
            </a:solidFill>
            <a:round/>
            <a:headEnd/>
            <a:tailEnd/>
          </a:ln>
          <a:effectLst/>
        </p:spPr>
        <p:txBody>
          <a:bodyPr/>
          <a:lstStyle/>
          <a:p>
            <a:endParaRPr lang="en-US" dirty="0"/>
          </a:p>
        </p:txBody>
      </p:sp>
      <p:sp>
        <p:nvSpPr>
          <p:cNvPr id="97338" name="Text Box 58"/>
          <p:cNvSpPr txBox="1">
            <a:spLocks noChangeArrowheads="1"/>
          </p:cNvSpPr>
          <p:nvPr/>
        </p:nvSpPr>
        <p:spPr bwMode="auto">
          <a:xfrm rot="10738458" flipV="1">
            <a:off x="684213" y="4205288"/>
            <a:ext cx="1981200" cy="366712"/>
          </a:xfrm>
          <a:prstGeom prst="rect">
            <a:avLst/>
          </a:prstGeom>
          <a:noFill/>
          <a:ln w="9525">
            <a:noFill/>
            <a:miter lim="800000"/>
            <a:headEnd/>
            <a:tailEnd/>
          </a:ln>
          <a:effectLst/>
        </p:spPr>
        <p:txBody>
          <a:bodyPr>
            <a:spAutoFit/>
          </a:bodyPr>
          <a:lstStyle/>
          <a:p>
            <a:pPr>
              <a:spcBef>
                <a:spcPct val="50000"/>
              </a:spcBef>
            </a:pPr>
            <a:r>
              <a:rPr lang="en-US" dirty="0"/>
              <a:t> </a:t>
            </a:r>
          </a:p>
        </p:txBody>
      </p:sp>
      <p:sp>
        <p:nvSpPr>
          <p:cNvPr id="97341" name="Text Box 61"/>
          <p:cNvSpPr txBox="1">
            <a:spLocks noChangeArrowheads="1"/>
          </p:cNvSpPr>
          <p:nvPr/>
        </p:nvSpPr>
        <p:spPr bwMode="auto">
          <a:xfrm>
            <a:off x="762000" y="4191000"/>
            <a:ext cx="1981200" cy="366713"/>
          </a:xfrm>
          <a:prstGeom prst="rect">
            <a:avLst/>
          </a:prstGeom>
          <a:noFill/>
          <a:ln w="9525">
            <a:noFill/>
            <a:miter lim="800000"/>
            <a:headEnd/>
            <a:tailEnd/>
          </a:ln>
          <a:effectLst/>
        </p:spPr>
        <p:txBody>
          <a:bodyPr>
            <a:spAutoFit/>
          </a:bodyPr>
          <a:lstStyle/>
          <a:p>
            <a:pPr>
              <a:spcBef>
                <a:spcPct val="50000"/>
              </a:spcBef>
            </a:pPr>
            <a:r>
              <a:rPr lang="en-US" b="1" dirty="0">
                <a:solidFill>
                  <a:srgbClr val="7030A0"/>
                </a:solidFill>
              </a:rPr>
              <a:t>The Journey</a:t>
            </a:r>
          </a:p>
        </p:txBody>
      </p:sp>
      <p:sp>
        <p:nvSpPr>
          <p:cNvPr id="97344" name="Line 64"/>
          <p:cNvSpPr>
            <a:spLocks noChangeShapeType="1"/>
          </p:cNvSpPr>
          <p:nvPr/>
        </p:nvSpPr>
        <p:spPr bwMode="auto">
          <a:xfrm>
            <a:off x="0" y="4572000"/>
            <a:ext cx="4648200" cy="0"/>
          </a:xfrm>
          <a:prstGeom prst="line">
            <a:avLst/>
          </a:prstGeom>
          <a:noFill/>
          <a:ln w="9525">
            <a:solidFill>
              <a:schemeClr val="tx1"/>
            </a:solidFill>
            <a:round/>
            <a:headEnd/>
            <a:tailEnd/>
          </a:ln>
          <a:effectLst/>
        </p:spPr>
        <p:txBody>
          <a:bodyPr/>
          <a:lstStyle/>
          <a:p>
            <a:endParaRPr lang="en-US" dirty="0"/>
          </a:p>
        </p:txBody>
      </p:sp>
      <p:sp>
        <p:nvSpPr>
          <p:cNvPr id="97345" name="Line 65"/>
          <p:cNvSpPr>
            <a:spLocks noChangeShapeType="1"/>
          </p:cNvSpPr>
          <p:nvPr/>
        </p:nvSpPr>
        <p:spPr bwMode="auto">
          <a:xfrm>
            <a:off x="1828800" y="5715000"/>
            <a:ext cx="0" cy="0"/>
          </a:xfrm>
          <a:prstGeom prst="line">
            <a:avLst/>
          </a:prstGeom>
          <a:noFill/>
          <a:ln w="9525">
            <a:solidFill>
              <a:schemeClr val="tx1"/>
            </a:solidFill>
            <a:round/>
            <a:headEnd/>
            <a:tailEnd/>
          </a:ln>
          <a:effectLst/>
        </p:spPr>
        <p:txBody>
          <a:bodyPr/>
          <a:lstStyle/>
          <a:p>
            <a:endParaRPr lang="en-US" dirty="0"/>
          </a:p>
        </p:txBody>
      </p:sp>
      <p:sp>
        <p:nvSpPr>
          <p:cNvPr id="97346" name="Text Box 66"/>
          <p:cNvSpPr txBox="1">
            <a:spLocks noChangeArrowheads="1"/>
          </p:cNvSpPr>
          <p:nvPr/>
        </p:nvSpPr>
        <p:spPr bwMode="auto">
          <a:xfrm>
            <a:off x="914400" y="4419600"/>
            <a:ext cx="282575" cy="1962076"/>
          </a:xfrm>
          <a:prstGeom prst="rect">
            <a:avLst/>
          </a:prstGeom>
          <a:noFill/>
          <a:ln w="9525">
            <a:noFill/>
            <a:miter lim="800000"/>
            <a:headEnd/>
            <a:tailEnd/>
          </a:ln>
          <a:effectLst/>
        </p:spPr>
        <p:txBody>
          <a:bodyPr>
            <a:spAutoFit/>
          </a:bodyPr>
          <a:lstStyle/>
          <a:p>
            <a:pPr>
              <a:spcBef>
                <a:spcPct val="50000"/>
              </a:spcBef>
            </a:pPr>
            <a:endParaRPr lang="en-US" sz="900" dirty="0"/>
          </a:p>
          <a:p>
            <a:pPr>
              <a:spcBef>
                <a:spcPct val="50000"/>
              </a:spcBef>
            </a:pPr>
            <a:r>
              <a:rPr lang="en-US" sz="900" dirty="0"/>
              <a:t>CY</a:t>
            </a:r>
            <a:br>
              <a:rPr lang="en-US" sz="900" dirty="0"/>
            </a:br>
            <a:r>
              <a:rPr lang="en-US" sz="900" dirty="0"/>
              <a:t>R</a:t>
            </a:r>
            <a:br>
              <a:rPr lang="en-US" sz="900" dirty="0"/>
            </a:br>
            <a:r>
              <a:rPr lang="en-US" sz="900" dirty="0"/>
              <a:t>US</a:t>
            </a:r>
            <a:br>
              <a:rPr lang="en-US" sz="900" dirty="0"/>
            </a:br>
            <a:br>
              <a:rPr lang="en-US" sz="900" dirty="0"/>
            </a:br>
            <a:r>
              <a:rPr lang="en-US" sz="900" dirty="0"/>
              <a:t>Dec</a:t>
            </a:r>
            <a:br>
              <a:rPr lang="en-US" sz="900" dirty="0"/>
            </a:br>
            <a:r>
              <a:rPr lang="en-US" sz="900" dirty="0"/>
              <a:t>r</a:t>
            </a:r>
            <a:br>
              <a:rPr lang="en-US" sz="900" dirty="0"/>
            </a:br>
            <a:r>
              <a:rPr lang="en-US" sz="900" dirty="0"/>
              <a:t>ee</a:t>
            </a:r>
            <a:endParaRPr lang="en-US" dirty="0"/>
          </a:p>
        </p:txBody>
      </p:sp>
      <p:sp>
        <p:nvSpPr>
          <p:cNvPr id="97347" name="Text Box 67"/>
          <p:cNvSpPr txBox="1">
            <a:spLocks noChangeArrowheads="1"/>
          </p:cNvSpPr>
          <p:nvPr/>
        </p:nvSpPr>
        <p:spPr bwMode="auto">
          <a:xfrm>
            <a:off x="1352550" y="4557713"/>
            <a:ext cx="263525" cy="1931987"/>
          </a:xfrm>
          <a:prstGeom prst="rect">
            <a:avLst/>
          </a:prstGeom>
          <a:noFill/>
          <a:ln w="9525">
            <a:noFill/>
            <a:miter lim="800000"/>
            <a:headEnd/>
            <a:tailEnd/>
          </a:ln>
          <a:effectLst/>
        </p:spPr>
        <p:txBody>
          <a:bodyPr wrap="square">
            <a:spAutoFit/>
          </a:bodyPr>
          <a:lstStyle/>
          <a:p>
            <a:r>
              <a:rPr lang="en-US" sz="1000" dirty="0"/>
              <a:t>Journey</a:t>
            </a:r>
          </a:p>
          <a:p>
            <a:endParaRPr lang="en-US" sz="900" dirty="0"/>
          </a:p>
          <a:p>
            <a:r>
              <a:rPr lang="en-US" sz="900" dirty="0"/>
              <a:t>Prep</a:t>
            </a:r>
          </a:p>
        </p:txBody>
      </p:sp>
      <p:sp>
        <p:nvSpPr>
          <p:cNvPr id="97348" name="Text Box 68"/>
          <p:cNvSpPr txBox="1">
            <a:spLocks noChangeArrowheads="1"/>
          </p:cNvSpPr>
          <p:nvPr/>
        </p:nvSpPr>
        <p:spPr bwMode="auto">
          <a:xfrm>
            <a:off x="1920873" y="4557713"/>
            <a:ext cx="314326" cy="1938992"/>
          </a:xfrm>
          <a:prstGeom prst="rect">
            <a:avLst/>
          </a:prstGeom>
          <a:noFill/>
          <a:ln w="9525">
            <a:noFill/>
            <a:miter lim="800000"/>
            <a:headEnd/>
            <a:tailEnd/>
          </a:ln>
          <a:effectLst/>
        </p:spPr>
        <p:txBody>
          <a:bodyPr wrap="square">
            <a:spAutoFit/>
          </a:bodyPr>
          <a:lstStyle/>
          <a:p>
            <a:r>
              <a:rPr lang="en-US" sz="1000" dirty="0"/>
              <a:t>L</a:t>
            </a:r>
          </a:p>
          <a:p>
            <a:r>
              <a:rPr lang="en-US" sz="1000" dirty="0"/>
              <a:t>I</a:t>
            </a:r>
          </a:p>
          <a:p>
            <a:r>
              <a:rPr lang="en-US" sz="1000" dirty="0"/>
              <a:t>S</a:t>
            </a:r>
          </a:p>
          <a:p>
            <a:r>
              <a:rPr lang="en-US" sz="1000" dirty="0"/>
              <a:t>t</a:t>
            </a:r>
            <a:br>
              <a:rPr lang="en-US" sz="1000" dirty="0"/>
            </a:br>
            <a:br>
              <a:rPr lang="en-US" sz="1000" dirty="0"/>
            </a:br>
            <a:r>
              <a:rPr lang="en-US" sz="1000" dirty="0"/>
              <a:t>of</a:t>
            </a:r>
            <a:br>
              <a:rPr lang="en-US" sz="1000" dirty="0"/>
            </a:br>
            <a:br>
              <a:rPr lang="en-US" sz="1000" dirty="0"/>
            </a:br>
            <a:r>
              <a:rPr lang="en-US" sz="1000" dirty="0"/>
              <a:t>n</a:t>
            </a:r>
            <a:br>
              <a:rPr lang="en-US" sz="1000" dirty="0"/>
            </a:br>
            <a:r>
              <a:rPr lang="en-US" sz="1000" dirty="0"/>
              <a:t>ame</a:t>
            </a:r>
            <a:br>
              <a:rPr lang="en-US" sz="1000" dirty="0"/>
            </a:br>
            <a:r>
              <a:rPr lang="en-US" sz="1000" dirty="0"/>
              <a:t>s</a:t>
            </a:r>
          </a:p>
        </p:txBody>
      </p:sp>
      <p:sp>
        <p:nvSpPr>
          <p:cNvPr id="97349" name="Line 69"/>
          <p:cNvSpPr>
            <a:spLocks noChangeShapeType="1"/>
          </p:cNvSpPr>
          <p:nvPr/>
        </p:nvSpPr>
        <p:spPr bwMode="auto">
          <a:xfrm flipV="1">
            <a:off x="4800600" y="1828800"/>
            <a:ext cx="685800" cy="1752600"/>
          </a:xfrm>
          <a:prstGeom prst="line">
            <a:avLst/>
          </a:prstGeom>
          <a:noFill/>
          <a:ln w="76200" cmpd="tri">
            <a:solidFill>
              <a:srgbClr val="7030A0"/>
            </a:solidFill>
            <a:round/>
            <a:headEnd/>
            <a:tailEnd/>
          </a:ln>
          <a:effectLst/>
        </p:spPr>
        <p:txBody>
          <a:bodyPr/>
          <a:lstStyle/>
          <a:p>
            <a:endParaRPr lang="en-US" dirty="0"/>
          </a:p>
        </p:txBody>
      </p:sp>
      <p:sp>
        <p:nvSpPr>
          <p:cNvPr id="97350" name="Line 70"/>
          <p:cNvSpPr>
            <a:spLocks noChangeShapeType="1"/>
          </p:cNvSpPr>
          <p:nvPr/>
        </p:nvSpPr>
        <p:spPr bwMode="auto">
          <a:xfrm flipH="1">
            <a:off x="4724400" y="4114800"/>
            <a:ext cx="0" cy="2743200"/>
          </a:xfrm>
          <a:prstGeom prst="line">
            <a:avLst/>
          </a:prstGeom>
          <a:noFill/>
          <a:ln w="76200" cmpd="tri">
            <a:solidFill>
              <a:srgbClr val="7030A0"/>
            </a:solidFill>
            <a:round/>
            <a:headEnd/>
            <a:tailEnd/>
          </a:ln>
          <a:effectLst/>
        </p:spPr>
        <p:txBody>
          <a:bodyPr/>
          <a:lstStyle/>
          <a:p>
            <a:endParaRPr lang="en-US" dirty="0"/>
          </a:p>
        </p:txBody>
      </p:sp>
      <p:sp>
        <p:nvSpPr>
          <p:cNvPr id="97351" name="Line 71"/>
          <p:cNvSpPr>
            <a:spLocks noChangeShapeType="1"/>
          </p:cNvSpPr>
          <p:nvPr/>
        </p:nvSpPr>
        <p:spPr bwMode="auto">
          <a:xfrm>
            <a:off x="4876800" y="3733800"/>
            <a:ext cx="0" cy="3124200"/>
          </a:xfrm>
          <a:prstGeom prst="line">
            <a:avLst/>
          </a:prstGeom>
          <a:noFill/>
          <a:ln w="76200" cmpd="tri">
            <a:solidFill>
              <a:srgbClr val="7030A0"/>
            </a:solidFill>
            <a:round/>
            <a:headEnd/>
            <a:tailEnd/>
          </a:ln>
          <a:effectLst/>
        </p:spPr>
        <p:txBody>
          <a:bodyPr/>
          <a:lstStyle/>
          <a:p>
            <a:endParaRPr lang="en-US" dirty="0"/>
          </a:p>
        </p:txBody>
      </p:sp>
      <p:sp>
        <p:nvSpPr>
          <p:cNvPr id="97353" name="Text Box 73"/>
          <p:cNvSpPr txBox="1">
            <a:spLocks noChangeArrowheads="1"/>
          </p:cNvSpPr>
          <p:nvPr/>
        </p:nvSpPr>
        <p:spPr bwMode="auto">
          <a:xfrm>
            <a:off x="3124200" y="4191000"/>
            <a:ext cx="1752600"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54" name="Line 74"/>
          <p:cNvSpPr>
            <a:spLocks noChangeShapeType="1"/>
          </p:cNvSpPr>
          <p:nvPr/>
        </p:nvSpPr>
        <p:spPr bwMode="auto">
          <a:xfrm>
            <a:off x="2667000" y="4953000"/>
            <a:ext cx="2057400" cy="0"/>
          </a:xfrm>
          <a:prstGeom prst="line">
            <a:avLst/>
          </a:prstGeom>
          <a:noFill/>
          <a:ln w="9525">
            <a:solidFill>
              <a:schemeClr val="tx1"/>
            </a:solidFill>
            <a:round/>
            <a:headEnd/>
            <a:tailEnd/>
          </a:ln>
          <a:effectLst/>
        </p:spPr>
        <p:txBody>
          <a:bodyPr/>
          <a:lstStyle/>
          <a:p>
            <a:endParaRPr lang="en-US" dirty="0"/>
          </a:p>
        </p:txBody>
      </p:sp>
      <p:sp>
        <p:nvSpPr>
          <p:cNvPr id="97355" name="Text Box 75"/>
          <p:cNvSpPr txBox="1">
            <a:spLocks noChangeArrowheads="1"/>
          </p:cNvSpPr>
          <p:nvPr/>
        </p:nvSpPr>
        <p:spPr bwMode="auto">
          <a:xfrm>
            <a:off x="2819400" y="4648200"/>
            <a:ext cx="2133600" cy="274638"/>
          </a:xfrm>
          <a:prstGeom prst="rect">
            <a:avLst/>
          </a:prstGeom>
          <a:noFill/>
          <a:ln w="9525">
            <a:noFill/>
            <a:miter lim="800000"/>
            <a:headEnd/>
            <a:tailEnd/>
          </a:ln>
          <a:effectLst/>
        </p:spPr>
        <p:txBody>
          <a:bodyPr>
            <a:spAutoFit/>
          </a:bodyPr>
          <a:lstStyle/>
          <a:p>
            <a:r>
              <a:rPr lang="en-US" sz="1200" b="1" dirty="0">
                <a:solidFill>
                  <a:srgbClr val="7030A0"/>
                </a:solidFill>
              </a:rPr>
              <a:t>Rebuilding the Temple</a:t>
            </a:r>
          </a:p>
        </p:txBody>
      </p:sp>
      <p:sp>
        <p:nvSpPr>
          <p:cNvPr id="97356" name="Line 76"/>
          <p:cNvSpPr>
            <a:spLocks noChangeShapeType="1"/>
          </p:cNvSpPr>
          <p:nvPr/>
        </p:nvSpPr>
        <p:spPr bwMode="auto">
          <a:xfrm flipV="1">
            <a:off x="3200400" y="1828800"/>
            <a:ext cx="762000" cy="1752600"/>
          </a:xfrm>
          <a:prstGeom prst="line">
            <a:avLst/>
          </a:prstGeom>
          <a:noFill/>
          <a:ln w="38100">
            <a:solidFill>
              <a:schemeClr val="tx1"/>
            </a:solidFill>
            <a:round/>
            <a:headEnd/>
            <a:tailEnd/>
          </a:ln>
          <a:effectLst/>
        </p:spPr>
        <p:txBody>
          <a:bodyPr/>
          <a:lstStyle/>
          <a:p>
            <a:endParaRPr lang="en-US" dirty="0"/>
          </a:p>
        </p:txBody>
      </p:sp>
      <p:sp>
        <p:nvSpPr>
          <p:cNvPr id="97359" name="Line 79"/>
          <p:cNvSpPr>
            <a:spLocks noChangeShapeType="1"/>
          </p:cNvSpPr>
          <p:nvPr/>
        </p:nvSpPr>
        <p:spPr bwMode="auto">
          <a:xfrm>
            <a:off x="2667000" y="6553200"/>
            <a:ext cx="1981200" cy="0"/>
          </a:xfrm>
          <a:prstGeom prst="line">
            <a:avLst/>
          </a:prstGeom>
          <a:noFill/>
          <a:ln w="9525">
            <a:solidFill>
              <a:schemeClr val="tx1"/>
            </a:solidFill>
            <a:round/>
            <a:headEnd/>
            <a:tailEnd/>
          </a:ln>
          <a:effectLst/>
        </p:spPr>
        <p:txBody>
          <a:bodyPr/>
          <a:lstStyle/>
          <a:p>
            <a:endParaRPr lang="en-US" dirty="0"/>
          </a:p>
        </p:txBody>
      </p:sp>
      <p:sp>
        <p:nvSpPr>
          <p:cNvPr id="97360" name="Text Box 80"/>
          <p:cNvSpPr txBox="1">
            <a:spLocks noChangeArrowheads="1"/>
          </p:cNvSpPr>
          <p:nvPr/>
        </p:nvSpPr>
        <p:spPr bwMode="auto">
          <a:xfrm>
            <a:off x="3352800" y="6553200"/>
            <a:ext cx="1447800" cy="274638"/>
          </a:xfrm>
          <a:prstGeom prst="rect">
            <a:avLst/>
          </a:prstGeom>
          <a:noFill/>
          <a:ln w="9525">
            <a:noFill/>
            <a:miter lim="800000"/>
            <a:headEnd/>
            <a:tailEnd/>
          </a:ln>
          <a:effectLst/>
        </p:spPr>
        <p:txBody>
          <a:bodyPr>
            <a:spAutoFit/>
          </a:bodyPr>
          <a:lstStyle/>
          <a:p>
            <a:r>
              <a:rPr lang="en-US" sz="1200" dirty="0"/>
              <a:t>Darius the King</a:t>
            </a:r>
          </a:p>
        </p:txBody>
      </p:sp>
      <p:sp>
        <p:nvSpPr>
          <p:cNvPr id="97361" name="Line 81"/>
          <p:cNvSpPr>
            <a:spLocks noChangeShapeType="1"/>
          </p:cNvSpPr>
          <p:nvPr/>
        </p:nvSpPr>
        <p:spPr bwMode="auto">
          <a:xfrm flipH="1">
            <a:off x="0" y="6553200"/>
            <a:ext cx="2667000" cy="0"/>
          </a:xfrm>
          <a:prstGeom prst="line">
            <a:avLst/>
          </a:prstGeom>
          <a:noFill/>
          <a:ln w="9525">
            <a:solidFill>
              <a:schemeClr val="tx1"/>
            </a:solidFill>
            <a:round/>
            <a:headEnd/>
            <a:tailEnd/>
          </a:ln>
          <a:effectLst/>
        </p:spPr>
        <p:txBody>
          <a:bodyPr/>
          <a:lstStyle/>
          <a:p>
            <a:endParaRPr lang="en-US" dirty="0"/>
          </a:p>
        </p:txBody>
      </p:sp>
      <p:sp>
        <p:nvSpPr>
          <p:cNvPr id="97362" name="Text Box 82"/>
          <p:cNvSpPr txBox="1">
            <a:spLocks noChangeArrowheads="1"/>
          </p:cNvSpPr>
          <p:nvPr/>
        </p:nvSpPr>
        <p:spPr bwMode="auto">
          <a:xfrm>
            <a:off x="609600" y="6583363"/>
            <a:ext cx="727075" cy="274637"/>
          </a:xfrm>
          <a:prstGeom prst="rect">
            <a:avLst/>
          </a:prstGeom>
          <a:noFill/>
          <a:ln w="9525">
            <a:noFill/>
            <a:miter lim="800000"/>
            <a:headEnd/>
            <a:tailEnd/>
          </a:ln>
          <a:effectLst/>
        </p:spPr>
        <p:txBody>
          <a:bodyPr>
            <a:spAutoFit/>
          </a:bodyPr>
          <a:lstStyle/>
          <a:p>
            <a:r>
              <a:rPr lang="en-US" sz="1200" dirty="0"/>
              <a:t>Cyrus</a:t>
            </a:r>
          </a:p>
        </p:txBody>
      </p:sp>
      <p:sp>
        <p:nvSpPr>
          <p:cNvPr id="97363" name="Line 83"/>
          <p:cNvSpPr>
            <a:spLocks noChangeShapeType="1"/>
          </p:cNvSpPr>
          <p:nvPr/>
        </p:nvSpPr>
        <p:spPr bwMode="auto">
          <a:xfrm flipV="1">
            <a:off x="4876800" y="6553200"/>
            <a:ext cx="4267200" cy="0"/>
          </a:xfrm>
          <a:prstGeom prst="line">
            <a:avLst/>
          </a:prstGeom>
          <a:noFill/>
          <a:ln w="9525">
            <a:solidFill>
              <a:schemeClr val="tx1"/>
            </a:solidFill>
            <a:round/>
            <a:headEnd/>
            <a:tailEnd/>
          </a:ln>
          <a:effectLst/>
        </p:spPr>
        <p:txBody>
          <a:bodyPr/>
          <a:lstStyle/>
          <a:p>
            <a:endParaRPr lang="en-US" dirty="0"/>
          </a:p>
        </p:txBody>
      </p:sp>
      <p:sp>
        <p:nvSpPr>
          <p:cNvPr id="97364" name="Text Box 84"/>
          <p:cNvSpPr txBox="1">
            <a:spLocks noChangeArrowheads="1"/>
          </p:cNvSpPr>
          <p:nvPr/>
        </p:nvSpPr>
        <p:spPr bwMode="auto">
          <a:xfrm>
            <a:off x="4953000" y="6553200"/>
            <a:ext cx="1828800" cy="274638"/>
          </a:xfrm>
          <a:prstGeom prst="rect">
            <a:avLst/>
          </a:prstGeom>
          <a:noFill/>
          <a:ln w="9525">
            <a:noFill/>
            <a:miter lim="800000"/>
            <a:headEnd/>
            <a:tailEnd/>
          </a:ln>
          <a:effectLst/>
        </p:spPr>
        <p:txBody>
          <a:bodyPr>
            <a:spAutoFit/>
          </a:bodyPr>
          <a:lstStyle/>
          <a:p>
            <a:r>
              <a:rPr lang="en-US" sz="1200" dirty="0"/>
              <a:t>Artaxerxes the King</a:t>
            </a:r>
          </a:p>
        </p:txBody>
      </p:sp>
      <p:sp>
        <p:nvSpPr>
          <p:cNvPr id="97365" name="Line 85"/>
          <p:cNvSpPr>
            <a:spLocks noChangeShapeType="1"/>
          </p:cNvSpPr>
          <p:nvPr/>
        </p:nvSpPr>
        <p:spPr bwMode="auto">
          <a:xfrm>
            <a:off x="4724400" y="4572000"/>
            <a:ext cx="1905000" cy="0"/>
          </a:xfrm>
          <a:prstGeom prst="line">
            <a:avLst/>
          </a:prstGeom>
          <a:noFill/>
          <a:ln w="9525">
            <a:solidFill>
              <a:schemeClr val="tx1"/>
            </a:solidFill>
            <a:round/>
            <a:headEnd/>
            <a:tailEnd/>
          </a:ln>
          <a:effectLst/>
        </p:spPr>
        <p:txBody>
          <a:bodyPr/>
          <a:lstStyle/>
          <a:p>
            <a:endParaRPr lang="en-US" dirty="0"/>
          </a:p>
        </p:txBody>
      </p:sp>
      <p:sp>
        <p:nvSpPr>
          <p:cNvPr id="97366" name="Line 86"/>
          <p:cNvSpPr>
            <a:spLocks noChangeShapeType="1"/>
          </p:cNvSpPr>
          <p:nvPr/>
        </p:nvSpPr>
        <p:spPr bwMode="auto">
          <a:xfrm>
            <a:off x="3124200" y="4953000"/>
            <a:ext cx="0" cy="1600200"/>
          </a:xfrm>
          <a:prstGeom prst="line">
            <a:avLst/>
          </a:prstGeom>
          <a:noFill/>
          <a:ln w="9525">
            <a:solidFill>
              <a:schemeClr val="tx1"/>
            </a:solidFill>
            <a:round/>
            <a:headEnd/>
            <a:tailEnd/>
          </a:ln>
          <a:effectLst/>
        </p:spPr>
        <p:txBody>
          <a:bodyPr/>
          <a:lstStyle/>
          <a:p>
            <a:endParaRPr lang="en-US" dirty="0"/>
          </a:p>
        </p:txBody>
      </p:sp>
      <p:sp>
        <p:nvSpPr>
          <p:cNvPr id="97367" name="Line 87"/>
          <p:cNvSpPr>
            <a:spLocks noChangeShapeType="1"/>
          </p:cNvSpPr>
          <p:nvPr/>
        </p:nvSpPr>
        <p:spPr bwMode="auto">
          <a:xfrm>
            <a:off x="3505200" y="4953000"/>
            <a:ext cx="0" cy="1600200"/>
          </a:xfrm>
          <a:prstGeom prst="line">
            <a:avLst/>
          </a:prstGeom>
          <a:noFill/>
          <a:ln w="9525">
            <a:solidFill>
              <a:schemeClr val="tx1"/>
            </a:solidFill>
            <a:round/>
            <a:headEnd/>
            <a:tailEnd/>
          </a:ln>
          <a:effectLst/>
        </p:spPr>
        <p:txBody>
          <a:bodyPr/>
          <a:lstStyle/>
          <a:p>
            <a:endParaRPr lang="en-US" dirty="0"/>
          </a:p>
        </p:txBody>
      </p:sp>
      <p:sp>
        <p:nvSpPr>
          <p:cNvPr id="97368" name="Line 88"/>
          <p:cNvSpPr>
            <a:spLocks noChangeShapeType="1"/>
          </p:cNvSpPr>
          <p:nvPr/>
        </p:nvSpPr>
        <p:spPr bwMode="auto">
          <a:xfrm>
            <a:off x="3886200" y="4953000"/>
            <a:ext cx="0" cy="1600200"/>
          </a:xfrm>
          <a:prstGeom prst="line">
            <a:avLst/>
          </a:prstGeom>
          <a:noFill/>
          <a:ln w="9525">
            <a:solidFill>
              <a:schemeClr val="tx1"/>
            </a:solidFill>
            <a:round/>
            <a:headEnd/>
            <a:tailEnd/>
          </a:ln>
          <a:effectLst/>
        </p:spPr>
        <p:txBody>
          <a:bodyPr/>
          <a:lstStyle/>
          <a:p>
            <a:endParaRPr lang="en-US" dirty="0"/>
          </a:p>
        </p:txBody>
      </p:sp>
      <p:sp>
        <p:nvSpPr>
          <p:cNvPr id="97369" name="Line 89"/>
          <p:cNvSpPr>
            <a:spLocks noChangeShapeType="1"/>
          </p:cNvSpPr>
          <p:nvPr/>
        </p:nvSpPr>
        <p:spPr bwMode="auto">
          <a:xfrm>
            <a:off x="4267200" y="4953000"/>
            <a:ext cx="0" cy="1600200"/>
          </a:xfrm>
          <a:prstGeom prst="line">
            <a:avLst/>
          </a:prstGeom>
          <a:noFill/>
          <a:ln w="9525">
            <a:solidFill>
              <a:schemeClr val="tx1"/>
            </a:solidFill>
            <a:round/>
            <a:headEnd/>
            <a:tailEnd/>
          </a:ln>
          <a:effectLst/>
        </p:spPr>
        <p:txBody>
          <a:bodyPr/>
          <a:lstStyle/>
          <a:p>
            <a:endParaRPr lang="en-US" dirty="0"/>
          </a:p>
        </p:txBody>
      </p:sp>
      <p:sp>
        <p:nvSpPr>
          <p:cNvPr id="97370" name="Line 90"/>
          <p:cNvSpPr>
            <a:spLocks noChangeShapeType="1"/>
          </p:cNvSpPr>
          <p:nvPr/>
        </p:nvSpPr>
        <p:spPr bwMode="auto">
          <a:xfrm flipV="1">
            <a:off x="3733800" y="1828800"/>
            <a:ext cx="762000" cy="1752600"/>
          </a:xfrm>
          <a:prstGeom prst="line">
            <a:avLst/>
          </a:prstGeom>
          <a:noFill/>
          <a:ln w="38100">
            <a:solidFill>
              <a:schemeClr val="tx1"/>
            </a:solidFill>
            <a:round/>
            <a:headEnd/>
            <a:tailEnd/>
          </a:ln>
          <a:effectLst/>
        </p:spPr>
        <p:txBody>
          <a:bodyPr/>
          <a:lstStyle/>
          <a:p>
            <a:endParaRPr lang="en-US" dirty="0"/>
          </a:p>
        </p:txBody>
      </p:sp>
      <p:sp>
        <p:nvSpPr>
          <p:cNvPr id="97372" name="Line 92"/>
          <p:cNvSpPr>
            <a:spLocks noChangeShapeType="1"/>
          </p:cNvSpPr>
          <p:nvPr/>
        </p:nvSpPr>
        <p:spPr bwMode="auto">
          <a:xfrm flipV="1">
            <a:off x="4267200" y="1828800"/>
            <a:ext cx="762000" cy="1752600"/>
          </a:xfrm>
          <a:prstGeom prst="line">
            <a:avLst/>
          </a:prstGeom>
          <a:noFill/>
          <a:ln w="28575">
            <a:solidFill>
              <a:schemeClr val="tx1"/>
            </a:solidFill>
            <a:round/>
            <a:headEnd/>
            <a:tailEnd/>
          </a:ln>
          <a:effectLst/>
        </p:spPr>
        <p:txBody>
          <a:bodyPr/>
          <a:lstStyle/>
          <a:p>
            <a:endParaRPr lang="en-US" dirty="0"/>
          </a:p>
        </p:txBody>
      </p:sp>
      <p:sp>
        <p:nvSpPr>
          <p:cNvPr id="97374" name="Text Box 94"/>
          <p:cNvSpPr txBox="1">
            <a:spLocks noChangeArrowheads="1"/>
          </p:cNvSpPr>
          <p:nvPr/>
        </p:nvSpPr>
        <p:spPr bwMode="auto">
          <a:xfrm>
            <a:off x="5029200" y="4191000"/>
            <a:ext cx="1600200" cy="369332"/>
          </a:xfrm>
          <a:prstGeom prst="rect">
            <a:avLst/>
          </a:prstGeom>
          <a:noFill/>
          <a:ln w="9525">
            <a:noFill/>
            <a:miter lim="800000"/>
            <a:headEnd/>
            <a:tailEnd/>
          </a:ln>
          <a:effectLst/>
        </p:spPr>
        <p:txBody>
          <a:bodyPr wrap="square">
            <a:spAutoFit/>
          </a:bodyPr>
          <a:lstStyle/>
          <a:p>
            <a:r>
              <a:rPr lang="en-US" b="1" dirty="0">
                <a:solidFill>
                  <a:srgbClr val="7030A0"/>
                </a:solidFill>
              </a:rPr>
              <a:t>The Journey</a:t>
            </a:r>
          </a:p>
        </p:txBody>
      </p:sp>
      <p:sp>
        <p:nvSpPr>
          <p:cNvPr id="97375" name="Line 95"/>
          <p:cNvSpPr>
            <a:spLocks noChangeShapeType="1"/>
          </p:cNvSpPr>
          <p:nvPr/>
        </p:nvSpPr>
        <p:spPr bwMode="auto">
          <a:xfrm>
            <a:off x="6705600" y="4114800"/>
            <a:ext cx="0" cy="2438400"/>
          </a:xfrm>
          <a:prstGeom prst="line">
            <a:avLst/>
          </a:prstGeom>
          <a:noFill/>
          <a:ln w="76200" cmpd="tri">
            <a:solidFill>
              <a:schemeClr val="tx1"/>
            </a:solidFill>
            <a:round/>
            <a:headEnd/>
            <a:tailEnd/>
          </a:ln>
          <a:effectLst/>
        </p:spPr>
        <p:txBody>
          <a:bodyPr/>
          <a:lstStyle/>
          <a:p>
            <a:endParaRPr lang="en-US" dirty="0"/>
          </a:p>
        </p:txBody>
      </p:sp>
      <p:sp>
        <p:nvSpPr>
          <p:cNvPr id="97376" name="Line 96"/>
          <p:cNvSpPr>
            <a:spLocks noChangeShapeType="1"/>
          </p:cNvSpPr>
          <p:nvPr/>
        </p:nvSpPr>
        <p:spPr bwMode="auto">
          <a:xfrm flipV="1">
            <a:off x="6705600" y="1828800"/>
            <a:ext cx="609600" cy="1752600"/>
          </a:xfrm>
          <a:prstGeom prst="line">
            <a:avLst/>
          </a:prstGeom>
          <a:noFill/>
          <a:ln w="76200" cmpd="tri">
            <a:solidFill>
              <a:schemeClr val="tx1"/>
            </a:solidFill>
            <a:round/>
            <a:headEnd/>
            <a:tailEnd/>
          </a:ln>
          <a:effectLst/>
        </p:spPr>
        <p:txBody>
          <a:bodyPr/>
          <a:lstStyle/>
          <a:p>
            <a:endParaRPr lang="en-US" dirty="0"/>
          </a:p>
        </p:txBody>
      </p:sp>
      <p:sp>
        <p:nvSpPr>
          <p:cNvPr id="97377" name="Line 97"/>
          <p:cNvSpPr>
            <a:spLocks noChangeShapeType="1"/>
          </p:cNvSpPr>
          <p:nvPr/>
        </p:nvSpPr>
        <p:spPr bwMode="auto">
          <a:xfrm flipV="1">
            <a:off x="5943600" y="1828800"/>
            <a:ext cx="609600" cy="1752600"/>
          </a:xfrm>
          <a:prstGeom prst="line">
            <a:avLst/>
          </a:prstGeom>
          <a:noFill/>
          <a:ln w="28575">
            <a:solidFill>
              <a:schemeClr val="tx1"/>
            </a:solidFill>
            <a:round/>
            <a:headEnd/>
            <a:tailEnd/>
          </a:ln>
          <a:effectLst/>
        </p:spPr>
        <p:txBody>
          <a:bodyPr/>
          <a:lstStyle/>
          <a:p>
            <a:endParaRPr lang="en-US" dirty="0"/>
          </a:p>
        </p:txBody>
      </p:sp>
      <p:sp>
        <p:nvSpPr>
          <p:cNvPr id="97379" name="Line 99"/>
          <p:cNvSpPr>
            <a:spLocks noChangeShapeType="1"/>
          </p:cNvSpPr>
          <p:nvPr/>
        </p:nvSpPr>
        <p:spPr bwMode="auto">
          <a:xfrm>
            <a:off x="5257800" y="4572000"/>
            <a:ext cx="0" cy="1981200"/>
          </a:xfrm>
          <a:prstGeom prst="line">
            <a:avLst/>
          </a:prstGeom>
          <a:noFill/>
          <a:ln w="9525">
            <a:solidFill>
              <a:schemeClr val="tx1"/>
            </a:solidFill>
            <a:round/>
            <a:headEnd/>
            <a:tailEnd/>
          </a:ln>
          <a:effectLst/>
        </p:spPr>
        <p:txBody>
          <a:bodyPr/>
          <a:lstStyle/>
          <a:p>
            <a:endParaRPr lang="en-US" dirty="0"/>
          </a:p>
        </p:txBody>
      </p:sp>
      <p:sp>
        <p:nvSpPr>
          <p:cNvPr id="97380" name="Line 100"/>
          <p:cNvSpPr>
            <a:spLocks noChangeShapeType="1"/>
          </p:cNvSpPr>
          <p:nvPr/>
        </p:nvSpPr>
        <p:spPr bwMode="auto">
          <a:xfrm>
            <a:off x="5715000" y="4572000"/>
            <a:ext cx="0" cy="1981200"/>
          </a:xfrm>
          <a:prstGeom prst="line">
            <a:avLst/>
          </a:prstGeom>
          <a:noFill/>
          <a:ln w="9525">
            <a:solidFill>
              <a:schemeClr val="tx1"/>
            </a:solidFill>
            <a:round/>
            <a:headEnd/>
            <a:tailEnd/>
          </a:ln>
          <a:effectLst/>
        </p:spPr>
        <p:txBody>
          <a:bodyPr/>
          <a:lstStyle/>
          <a:p>
            <a:endParaRPr lang="en-US" dirty="0"/>
          </a:p>
        </p:txBody>
      </p:sp>
      <p:sp>
        <p:nvSpPr>
          <p:cNvPr id="97381" name="Line 101"/>
          <p:cNvSpPr>
            <a:spLocks noChangeShapeType="1"/>
          </p:cNvSpPr>
          <p:nvPr/>
        </p:nvSpPr>
        <p:spPr bwMode="auto">
          <a:xfrm>
            <a:off x="6172200" y="4572000"/>
            <a:ext cx="0" cy="1981200"/>
          </a:xfrm>
          <a:prstGeom prst="line">
            <a:avLst/>
          </a:prstGeom>
          <a:noFill/>
          <a:ln w="9525">
            <a:solidFill>
              <a:schemeClr val="tx1"/>
            </a:solidFill>
            <a:round/>
            <a:headEnd/>
            <a:tailEnd/>
          </a:ln>
          <a:effectLst/>
        </p:spPr>
        <p:txBody>
          <a:bodyPr/>
          <a:lstStyle/>
          <a:p>
            <a:endParaRPr lang="en-US" dirty="0"/>
          </a:p>
        </p:txBody>
      </p:sp>
      <p:sp>
        <p:nvSpPr>
          <p:cNvPr id="97382" name="Line 102"/>
          <p:cNvSpPr>
            <a:spLocks noChangeShapeType="1"/>
          </p:cNvSpPr>
          <p:nvPr/>
        </p:nvSpPr>
        <p:spPr bwMode="auto">
          <a:xfrm>
            <a:off x="6705600" y="4572000"/>
            <a:ext cx="1905000" cy="0"/>
          </a:xfrm>
          <a:prstGeom prst="line">
            <a:avLst/>
          </a:prstGeom>
          <a:noFill/>
          <a:ln w="9525">
            <a:solidFill>
              <a:schemeClr val="tx1"/>
            </a:solidFill>
            <a:round/>
            <a:headEnd/>
            <a:tailEnd/>
          </a:ln>
          <a:effectLst/>
        </p:spPr>
        <p:txBody>
          <a:bodyPr/>
          <a:lstStyle/>
          <a:p>
            <a:endParaRPr lang="en-US" dirty="0"/>
          </a:p>
        </p:txBody>
      </p:sp>
      <p:sp>
        <p:nvSpPr>
          <p:cNvPr id="97383" name="Line 103"/>
          <p:cNvSpPr>
            <a:spLocks noChangeShapeType="1"/>
          </p:cNvSpPr>
          <p:nvPr/>
        </p:nvSpPr>
        <p:spPr bwMode="auto">
          <a:xfrm flipV="1">
            <a:off x="7315200" y="1828800"/>
            <a:ext cx="609600" cy="1676400"/>
          </a:xfrm>
          <a:prstGeom prst="line">
            <a:avLst/>
          </a:prstGeom>
          <a:noFill/>
          <a:ln w="9525">
            <a:solidFill>
              <a:schemeClr val="tx1"/>
            </a:solidFill>
            <a:round/>
            <a:headEnd/>
            <a:tailEnd/>
          </a:ln>
          <a:effectLst/>
        </p:spPr>
        <p:txBody>
          <a:bodyPr/>
          <a:lstStyle/>
          <a:p>
            <a:endParaRPr lang="en-US" dirty="0"/>
          </a:p>
        </p:txBody>
      </p:sp>
      <p:sp>
        <p:nvSpPr>
          <p:cNvPr id="97384" name="Line 104"/>
          <p:cNvSpPr>
            <a:spLocks noChangeShapeType="1"/>
          </p:cNvSpPr>
          <p:nvPr/>
        </p:nvSpPr>
        <p:spPr bwMode="auto">
          <a:xfrm flipV="1">
            <a:off x="7772400" y="1828800"/>
            <a:ext cx="609600" cy="1752600"/>
          </a:xfrm>
          <a:prstGeom prst="line">
            <a:avLst/>
          </a:prstGeom>
          <a:noFill/>
          <a:ln w="9525">
            <a:solidFill>
              <a:schemeClr val="tx1"/>
            </a:solidFill>
            <a:round/>
            <a:headEnd/>
            <a:tailEnd/>
          </a:ln>
          <a:effectLst/>
        </p:spPr>
        <p:txBody>
          <a:bodyPr/>
          <a:lstStyle/>
          <a:p>
            <a:endParaRPr lang="en-US" dirty="0"/>
          </a:p>
        </p:txBody>
      </p:sp>
      <p:sp>
        <p:nvSpPr>
          <p:cNvPr id="97385" name="Line 105"/>
          <p:cNvSpPr>
            <a:spLocks noChangeShapeType="1"/>
          </p:cNvSpPr>
          <p:nvPr/>
        </p:nvSpPr>
        <p:spPr bwMode="auto">
          <a:xfrm>
            <a:off x="6705600" y="4953000"/>
            <a:ext cx="2438400" cy="0"/>
          </a:xfrm>
          <a:prstGeom prst="line">
            <a:avLst/>
          </a:prstGeom>
          <a:noFill/>
          <a:ln w="9525">
            <a:solidFill>
              <a:schemeClr val="tx1"/>
            </a:solidFill>
            <a:round/>
            <a:headEnd/>
            <a:tailEnd/>
          </a:ln>
          <a:effectLst/>
        </p:spPr>
        <p:txBody>
          <a:bodyPr/>
          <a:lstStyle/>
          <a:p>
            <a:endParaRPr lang="en-US" dirty="0"/>
          </a:p>
        </p:txBody>
      </p:sp>
      <p:sp>
        <p:nvSpPr>
          <p:cNvPr id="97386" name="Text Box 106"/>
          <p:cNvSpPr txBox="1">
            <a:spLocks noChangeArrowheads="1"/>
          </p:cNvSpPr>
          <p:nvPr/>
        </p:nvSpPr>
        <p:spPr bwMode="auto">
          <a:xfrm>
            <a:off x="6705600" y="4572000"/>
            <a:ext cx="2438400" cy="304800"/>
          </a:xfrm>
          <a:prstGeom prst="rect">
            <a:avLst/>
          </a:prstGeom>
          <a:noFill/>
          <a:ln w="9525">
            <a:noFill/>
            <a:miter lim="800000"/>
            <a:headEnd/>
            <a:tailEnd/>
          </a:ln>
          <a:effectLst/>
        </p:spPr>
        <p:txBody>
          <a:bodyPr>
            <a:spAutoFit/>
          </a:bodyPr>
          <a:lstStyle/>
          <a:p>
            <a:r>
              <a:rPr lang="en-US" sz="1400" dirty="0"/>
              <a:t>Dissolving Mixed Marriages</a:t>
            </a:r>
          </a:p>
        </p:txBody>
      </p:sp>
      <p:sp>
        <p:nvSpPr>
          <p:cNvPr id="97387" name="Text Box 107"/>
          <p:cNvSpPr txBox="1">
            <a:spLocks noChangeArrowheads="1"/>
          </p:cNvSpPr>
          <p:nvPr/>
        </p:nvSpPr>
        <p:spPr bwMode="auto">
          <a:xfrm>
            <a:off x="7070725" y="4191000"/>
            <a:ext cx="1463675" cy="366713"/>
          </a:xfrm>
          <a:prstGeom prst="rect">
            <a:avLst/>
          </a:prstGeom>
          <a:noFill/>
          <a:ln w="9525">
            <a:noFill/>
            <a:miter lim="800000"/>
            <a:headEnd/>
            <a:tailEnd/>
          </a:ln>
          <a:effectLst/>
        </p:spPr>
        <p:txBody>
          <a:bodyPr>
            <a:spAutoFit/>
          </a:bodyPr>
          <a:lstStyle/>
          <a:p>
            <a:r>
              <a:rPr lang="en-US" b="1" dirty="0">
                <a:solidFill>
                  <a:srgbClr val="7030A0"/>
                </a:solidFill>
              </a:rPr>
              <a:t>The Work</a:t>
            </a:r>
          </a:p>
        </p:txBody>
      </p:sp>
      <p:sp>
        <p:nvSpPr>
          <p:cNvPr id="97389" name="Line 109"/>
          <p:cNvSpPr>
            <a:spLocks noChangeShapeType="1"/>
          </p:cNvSpPr>
          <p:nvPr/>
        </p:nvSpPr>
        <p:spPr bwMode="auto">
          <a:xfrm>
            <a:off x="3276600" y="6553200"/>
            <a:ext cx="0" cy="304800"/>
          </a:xfrm>
          <a:prstGeom prst="line">
            <a:avLst/>
          </a:prstGeom>
          <a:noFill/>
          <a:ln w="9525">
            <a:solidFill>
              <a:schemeClr val="tx1"/>
            </a:solidFill>
            <a:prstDash val="dashDot"/>
            <a:round/>
            <a:headEnd/>
            <a:tailEnd/>
          </a:ln>
          <a:effectLst/>
        </p:spPr>
        <p:txBody>
          <a:bodyPr/>
          <a:lstStyle/>
          <a:p>
            <a:endParaRPr lang="en-US" dirty="0"/>
          </a:p>
        </p:txBody>
      </p:sp>
      <p:sp>
        <p:nvSpPr>
          <p:cNvPr id="97390" name="Text Box 110"/>
          <p:cNvSpPr txBox="1">
            <a:spLocks noChangeArrowheads="1"/>
          </p:cNvSpPr>
          <p:nvPr/>
        </p:nvSpPr>
        <p:spPr bwMode="auto">
          <a:xfrm>
            <a:off x="6232525" y="4648200"/>
            <a:ext cx="320675" cy="1866900"/>
          </a:xfrm>
          <a:prstGeom prst="rect">
            <a:avLst/>
          </a:prstGeom>
          <a:noFill/>
          <a:ln w="9525">
            <a:noFill/>
            <a:miter lim="800000"/>
            <a:headEnd/>
            <a:tailEnd/>
          </a:ln>
          <a:effectLst/>
        </p:spPr>
        <p:txBody>
          <a:bodyPr>
            <a:spAutoFit/>
          </a:bodyPr>
          <a:lstStyle/>
          <a:p>
            <a:r>
              <a:rPr lang="en-US" sz="900" dirty="0"/>
              <a:t>J</a:t>
            </a:r>
          </a:p>
          <a:p>
            <a:r>
              <a:rPr lang="en-US" sz="900" dirty="0"/>
              <a:t>O</a:t>
            </a:r>
          </a:p>
          <a:p>
            <a:r>
              <a:rPr lang="en-US" sz="900" dirty="0"/>
              <a:t>U</a:t>
            </a:r>
          </a:p>
          <a:p>
            <a:r>
              <a:rPr lang="en-US" sz="900" dirty="0"/>
              <a:t>R</a:t>
            </a:r>
          </a:p>
          <a:p>
            <a:r>
              <a:rPr lang="en-US" sz="900" dirty="0"/>
              <a:t>N</a:t>
            </a:r>
          </a:p>
          <a:p>
            <a:r>
              <a:rPr lang="en-US" sz="900" dirty="0"/>
              <a:t>E</a:t>
            </a:r>
          </a:p>
          <a:p>
            <a:r>
              <a:rPr lang="en-US" sz="900" dirty="0"/>
              <a:t>y </a:t>
            </a:r>
          </a:p>
          <a:p>
            <a:endParaRPr lang="en-US" sz="900" dirty="0"/>
          </a:p>
          <a:p>
            <a:r>
              <a:rPr lang="en-US" sz="900" dirty="0"/>
              <a:t>J</a:t>
            </a:r>
          </a:p>
          <a:p>
            <a:r>
              <a:rPr lang="en-US" sz="900" dirty="0"/>
              <a:t>e</a:t>
            </a:r>
          </a:p>
          <a:p>
            <a:r>
              <a:rPr lang="en-US" sz="900" dirty="0"/>
              <a:t>R</a:t>
            </a:r>
          </a:p>
          <a:p>
            <a:r>
              <a:rPr lang="en-US" sz="900" dirty="0"/>
              <a:t>u</a:t>
            </a:r>
          </a:p>
          <a:p>
            <a:r>
              <a:rPr lang="en-US" sz="900" dirty="0"/>
              <a:t>s</a:t>
            </a:r>
          </a:p>
        </p:txBody>
      </p:sp>
      <p:sp>
        <p:nvSpPr>
          <p:cNvPr id="97391" name="Text Box 111"/>
          <p:cNvSpPr txBox="1">
            <a:spLocks noChangeArrowheads="1"/>
          </p:cNvSpPr>
          <p:nvPr/>
        </p:nvSpPr>
        <p:spPr bwMode="auto">
          <a:xfrm>
            <a:off x="5867400" y="4648200"/>
            <a:ext cx="285750" cy="2169825"/>
          </a:xfrm>
          <a:prstGeom prst="rect">
            <a:avLst/>
          </a:prstGeom>
          <a:noFill/>
          <a:ln w="9525">
            <a:noFill/>
            <a:miter lim="800000"/>
            <a:headEnd/>
            <a:tailEnd/>
          </a:ln>
          <a:effectLst/>
        </p:spPr>
        <p:txBody>
          <a:bodyPr wrap="square">
            <a:spAutoFit/>
          </a:bodyPr>
          <a:lstStyle/>
          <a:p>
            <a:r>
              <a:rPr lang="en-US" sz="900" dirty="0"/>
              <a:t>L</a:t>
            </a:r>
          </a:p>
          <a:p>
            <a:r>
              <a:rPr lang="en-US" sz="900" dirty="0"/>
              <a:t>I</a:t>
            </a:r>
          </a:p>
          <a:p>
            <a:r>
              <a:rPr lang="en-US" sz="900" dirty="0"/>
              <a:t>S</a:t>
            </a:r>
          </a:p>
          <a:p>
            <a:r>
              <a:rPr lang="en-US" sz="900" dirty="0"/>
              <a:t>T</a:t>
            </a:r>
            <a:br>
              <a:rPr lang="en-US" sz="900" dirty="0"/>
            </a:br>
            <a:r>
              <a:rPr lang="en-US" sz="900" dirty="0"/>
              <a:t> </a:t>
            </a:r>
          </a:p>
          <a:p>
            <a:r>
              <a:rPr lang="en-US" sz="900" dirty="0"/>
              <a:t>of</a:t>
            </a:r>
            <a:br>
              <a:rPr lang="en-US" sz="900" dirty="0"/>
            </a:br>
            <a:br>
              <a:rPr lang="en-US" sz="900" dirty="0"/>
            </a:br>
            <a:r>
              <a:rPr lang="en-US" sz="900" dirty="0"/>
              <a:t>N</a:t>
            </a:r>
          </a:p>
          <a:p>
            <a:r>
              <a:rPr lang="en-US" sz="900" dirty="0"/>
              <a:t>A</a:t>
            </a:r>
          </a:p>
          <a:p>
            <a:r>
              <a:rPr lang="en-US" sz="900" dirty="0"/>
              <a:t>M</a:t>
            </a:r>
          </a:p>
          <a:p>
            <a:r>
              <a:rPr lang="en-US" sz="900" dirty="0"/>
              <a:t>E</a:t>
            </a:r>
          </a:p>
          <a:p>
            <a:r>
              <a:rPr lang="en-US" sz="900" dirty="0"/>
              <a:t>S</a:t>
            </a:r>
          </a:p>
          <a:p>
            <a:endParaRPr lang="en-US" sz="900" dirty="0"/>
          </a:p>
          <a:p>
            <a:endParaRPr lang="en-US" dirty="0"/>
          </a:p>
        </p:txBody>
      </p:sp>
      <p:sp>
        <p:nvSpPr>
          <p:cNvPr id="97392" name="Text Box 112"/>
          <p:cNvSpPr txBox="1">
            <a:spLocks noChangeArrowheads="1"/>
          </p:cNvSpPr>
          <p:nvPr/>
        </p:nvSpPr>
        <p:spPr bwMode="auto">
          <a:xfrm>
            <a:off x="5334000" y="4648200"/>
            <a:ext cx="381000" cy="2352675"/>
          </a:xfrm>
          <a:prstGeom prst="rect">
            <a:avLst/>
          </a:prstGeom>
          <a:noFill/>
          <a:ln w="9525">
            <a:noFill/>
            <a:miter lim="800000"/>
            <a:headEnd/>
            <a:tailEnd/>
          </a:ln>
          <a:effectLst/>
        </p:spPr>
        <p:txBody>
          <a:bodyPr wrap="square">
            <a:spAutoFit/>
          </a:bodyPr>
          <a:lstStyle/>
          <a:p>
            <a:r>
              <a:rPr lang="en-US" sz="900" dirty="0"/>
              <a:t>P</a:t>
            </a:r>
            <a:br>
              <a:rPr lang="en-US" sz="900" dirty="0"/>
            </a:br>
            <a:r>
              <a:rPr lang="en-US" sz="900" dirty="0"/>
              <a:t>S</a:t>
            </a:r>
          </a:p>
          <a:p>
            <a:r>
              <a:rPr lang="en-US" sz="900" dirty="0"/>
              <a:t>A</a:t>
            </a:r>
          </a:p>
          <a:p>
            <a:r>
              <a:rPr lang="en-US" sz="900" dirty="0"/>
              <a:t>L</a:t>
            </a:r>
          </a:p>
          <a:p>
            <a:r>
              <a:rPr lang="en-US" sz="900" dirty="0"/>
              <a:t>M</a:t>
            </a:r>
            <a:br>
              <a:rPr lang="en-US" sz="900" dirty="0"/>
            </a:br>
            <a:r>
              <a:rPr lang="en-US" sz="900" dirty="0"/>
              <a:t> </a:t>
            </a:r>
            <a:br>
              <a:rPr lang="en-US" sz="900" dirty="0"/>
            </a:br>
            <a:r>
              <a:rPr lang="en-US" sz="900" dirty="0"/>
              <a:t>of</a:t>
            </a:r>
            <a:br>
              <a:rPr lang="en-US" sz="900" dirty="0"/>
            </a:br>
            <a:r>
              <a:rPr lang="en-US" sz="900" dirty="0"/>
              <a:t> </a:t>
            </a:r>
            <a:br>
              <a:rPr lang="en-US" sz="900" dirty="0"/>
            </a:br>
            <a:r>
              <a:rPr lang="en-US" sz="900" dirty="0"/>
              <a:t>E</a:t>
            </a:r>
          </a:p>
          <a:p>
            <a:r>
              <a:rPr lang="en-US" sz="900" dirty="0"/>
              <a:t>Z</a:t>
            </a:r>
          </a:p>
          <a:p>
            <a:r>
              <a:rPr lang="en-US" sz="900" dirty="0"/>
              <a:t>R</a:t>
            </a:r>
          </a:p>
          <a:p>
            <a:r>
              <a:rPr lang="en-US" sz="900" dirty="0"/>
              <a:t>A</a:t>
            </a:r>
          </a:p>
          <a:p>
            <a:endParaRPr lang="en-US" sz="900" dirty="0"/>
          </a:p>
          <a:p>
            <a:endParaRPr lang="en-US" sz="900" dirty="0"/>
          </a:p>
          <a:p>
            <a:endParaRPr lang="en-US" sz="900" dirty="0"/>
          </a:p>
          <a:p>
            <a:endParaRPr lang="en-US" sz="900" dirty="0"/>
          </a:p>
        </p:txBody>
      </p:sp>
      <p:sp>
        <p:nvSpPr>
          <p:cNvPr id="97393" name="Text Box 113"/>
          <p:cNvSpPr txBox="1">
            <a:spLocks noChangeArrowheads="1"/>
          </p:cNvSpPr>
          <p:nvPr/>
        </p:nvSpPr>
        <p:spPr bwMode="auto">
          <a:xfrm>
            <a:off x="2743200" y="4953000"/>
            <a:ext cx="304800" cy="1457325"/>
          </a:xfrm>
          <a:prstGeom prst="rect">
            <a:avLst/>
          </a:prstGeom>
          <a:noFill/>
          <a:ln w="9525">
            <a:noFill/>
            <a:miter lim="800000"/>
            <a:headEnd/>
            <a:tailEnd/>
          </a:ln>
          <a:effectLst/>
        </p:spPr>
        <p:txBody>
          <a:bodyPr>
            <a:spAutoFit/>
          </a:bodyPr>
          <a:lstStyle/>
          <a:p>
            <a:r>
              <a:rPr lang="en-US" sz="900" dirty="0"/>
              <a:t>W</a:t>
            </a:r>
          </a:p>
          <a:p>
            <a:r>
              <a:rPr lang="en-US" sz="900" dirty="0"/>
              <a:t>O</a:t>
            </a:r>
          </a:p>
          <a:p>
            <a:r>
              <a:rPr lang="en-US" sz="900" dirty="0"/>
              <a:t>R</a:t>
            </a:r>
          </a:p>
          <a:p>
            <a:r>
              <a:rPr lang="en-US" sz="900" dirty="0"/>
              <a:t>K</a:t>
            </a:r>
          </a:p>
          <a:p>
            <a:endParaRPr lang="en-US" sz="900" dirty="0"/>
          </a:p>
          <a:p>
            <a:r>
              <a:rPr lang="en-US" sz="900" dirty="0"/>
              <a:t>B</a:t>
            </a:r>
          </a:p>
          <a:p>
            <a:r>
              <a:rPr lang="en-US" sz="900" dirty="0"/>
              <a:t>E</a:t>
            </a:r>
          </a:p>
          <a:p>
            <a:r>
              <a:rPr lang="en-US" sz="900" dirty="0"/>
              <a:t>G</a:t>
            </a:r>
          </a:p>
          <a:p>
            <a:r>
              <a:rPr lang="en-US" sz="900" dirty="0"/>
              <a:t>U</a:t>
            </a:r>
          </a:p>
          <a:p>
            <a:r>
              <a:rPr lang="en-US" sz="900" dirty="0"/>
              <a:t>n</a:t>
            </a:r>
          </a:p>
        </p:txBody>
      </p:sp>
      <p:sp>
        <p:nvSpPr>
          <p:cNvPr id="97394" name="Text Box 114"/>
          <p:cNvSpPr txBox="1">
            <a:spLocks noChangeArrowheads="1"/>
          </p:cNvSpPr>
          <p:nvPr/>
        </p:nvSpPr>
        <p:spPr bwMode="auto">
          <a:xfrm>
            <a:off x="3124200" y="5029200"/>
            <a:ext cx="320675" cy="1314450"/>
          </a:xfrm>
          <a:prstGeom prst="rect">
            <a:avLst/>
          </a:prstGeom>
          <a:noFill/>
          <a:ln w="9525">
            <a:noFill/>
            <a:miter lim="800000"/>
            <a:headEnd/>
            <a:tailEnd/>
          </a:ln>
          <a:effectLst/>
        </p:spPr>
        <p:txBody>
          <a:bodyPr>
            <a:spAutoFit/>
          </a:bodyPr>
          <a:lstStyle/>
          <a:p>
            <a:r>
              <a:rPr lang="en-US" sz="800" dirty="0"/>
              <a:t>O</a:t>
            </a:r>
          </a:p>
          <a:p>
            <a:r>
              <a:rPr lang="en-US" sz="800" dirty="0"/>
              <a:t>P</a:t>
            </a:r>
          </a:p>
          <a:p>
            <a:r>
              <a:rPr lang="en-US" sz="800" dirty="0"/>
              <a:t>P</a:t>
            </a:r>
          </a:p>
          <a:p>
            <a:r>
              <a:rPr lang="en-US" sz="800" dirty="0"/>
              <a:t>R</a:t>
            </a:r>
          </a:p>
          <a:p>
            <a:r>
              <a:rPr lang="en-US" sz="800" dirty="0"/>
              <a:t>E</a:t>
            </a:r>
          </a:p>
          <a:p>
            <a:r>
              <a:rPr lang="en-US" sz="800" dirty="0"/>
              <a:t>S</a:t>
            </a:r>
          </a:p>
          <a:p>
            <a:r>
              <a:rPr lang="en-US" sz="800" dirty="0"/>
              <a:t>S</a:t>
            </a:r>
          </a:p>
          <a:p>
            <a:r>
              <a:rPr lang="en-US" sz="800" dirty="0"/>
              <a:t>E</a:t>
            </a:r>
          </a:p>
          <a:p>
            <a:r>
              <a:rPr lang="en-US" sz="800" dirty="0"/>
              <a:t>D</a:t>
            </a:r>
          </a:p>
          <a:p>
            <a:endParaRPr lang="en-US" sz="800" dirty="0"/>
          </a:p>
        </p:txBody>
      </p:sp>
      <p:sp>
        <p:nvSpPr>
          <p:cNvPr id="97395" name="Text Box 115"/>
          <p:cNvSpPr txBox="1">
            <a:spLocks noChangeArrowheads="1"/>
          </p:cNvSpPr>
          <p:nvPr/>
        </p:nvSpPr>
        <p:spPr bwMode="auto">
          <a:xfrm>
            <a:off x="3581400" y="4953000"/>
            <a:ext cx="287338" cy="1730375"/>
          </a:xfrm>
          <a:prstGeom prst="rect">
            <a:avLst/>
          </a:prstGeom>
          <a:noFill/>
          <a:ln w="9525">
            <a:noFill/>
            <a:miter lim="800000"/>
            <a:headEnd/>
            <a:tailEnd/>
          </a:ln>
          <a:effectLst/>
        </p:spPr>
        <p:txBody>
          <a:bodyPr>
            <a:spAutoFit/>
          </a:bodyPr>
          <a:lstStyle/>
          <a:p>
            <a:r>
              <a:rPr lang="en-US" sz="900" dirty="0"/>
              <a:t>W</a:t>
            </a:r>
          </a:p>
          <a:p>
            <a:r>
              <a:rPr lang="en-US" sz="900" dirty="0"/>
              <a:t>O</a:t>
            </a:r>
          </a:p>
          <a:p>
            <a:r>
              <a:rPr lang="en-US" sz="900" dirty="0"/>
              <a:t>R</a:t>
            </a:r>
          </a:p>
          <a:p>
            <a:r>
              <a:rPr lang="en-US" sz="900" dirty="0"/>
              <a:t>K</a:t>
            </a:r>
          </a:p>
          <a:p>
            <a:endParaRPr lang="en-US" sz="900" dirty="0"/>
          </a:p>
          <a:p>
            <a:r>
              <a:rPr lang="en-US" sz="900" dirty="0"/>
              <a:t>R</a:t>
            </a:r>
          </a:p>
          <a:p>
            <a:r>
              <a:rPr lang="en-US" sz="900" dirty="0"/>
              <a:t>E</a:t>
            </a:r>
          </a:p>
          <a:p>
            <a:r>
              <a:rPr lang="en-US" sz="900" dirty="0"/>
              <a:t>S</a:t>
            </a:r>
          </a:p>
          <a:p>
            <a:r>
              <a:rPr lang="en-US" sz="900" dirty="0"/>
              <a:t>U</a:t>
            </a:r>
          </a:p>
          <a:p>
            <a:r>
              <a:rPr lang="en-US" sz="900" dirty="0"/>
              <a:t>M</a:t>
            </a:r>
          </a:p>
          <a:p>
            <a:r>
              <a:rPr lang="en-US" sz="900" dirty="0"/>
              <a:t>E</a:t>
            </a:r>
          </a:p>
          <a:p>
            <a:endParaRPr lang="en-US" sz="900" dirty="0"/>
          </a:p>
        </p:txBody>
      </p:sp>
      <p:sp>
        <p:nvSpPr>
          <p:cNvPr id="97396" name="Text Box 116"/>
          <p:cNvSpPr txBox="1">
            <a:spLocks noChangeArrowheads="1"/>
          </p:cNvSpPr>
          <p:nvPr/>
        </p:nvSpPr>
        <p:spPr bwMode="auto">
          <a:xfrm>
            <a:off x="3962400" y="4953000"/>
            <a:ext cx="398463" cy="1593850"/>
          </a:xfrm>
          <a:prstGeom prst="rect">
            <a:avLst/>
          </a:prstGeom>
          <a:noFill/>
          <a:ln w="9525">
            <a:noFill/>
            <a:miter lim="800000"/>
            <a:headEnd/>
            <a:tailEnd/>
          </a:ln>
          <a:effectLst/>
        </p:spPr>
        <p:txBody>
          <a:bodyPr>
            <a:spAutoFit/>
          </a:bodyPr>
          <a:lstStyle/>
          <a:p>
            <a:r>
              <a:rPr lang="en-US" sz="900" dirty="0"/>
              <a:t>R</a:t>
            </a:r>
          </a:p>
          <a:p>
            <a:r>
              <a:rPr lang="en-US" sz="900" dirty="0"/>
              <a:t>E</a:t>
            </a:r>
          </a:p>
          <a:p>
            <a:r>
              <a:rPr lang="en-US" sz="900" dirty="0"/>
              <a:t>S</a:t>
            </a:r>
          </a:p>
          <a:p>
            <a:r>
              <a:rPr lang="en-US" sz="900" dirty="0"/>
              <a:t>U</a:t>
            </a:r>
          </a:p>
          <a:p>
            <a:r>
              <a:rPr lang="en-US" sz="900" dirty="0"/>
              <a:t>M</a:t>
            </a:r>
          </a:p>
          <a:p>
            <a:r>
              <a:rPr lang="en-US" sz="900" dirty="0"/>
              <a:t>E</a:t>
            </a:r>
          </a:p>
          <a:p>
            <a:endParaRPr lang="en-US" sz="900" dirty="0"/>
          </a:p>
          <a:p>
            <a:r>
              <a:rPr lang="en-US" sz="900" dirty="0"/>
              <a:t>O</a:t>
            </a:r>
          </a:p>
          <a:p>
            <a:r>
              <a:rPr lang="en-US" sz="900" dirty="0"/>
              <a:t>K’</a:t>
            </a:r>
          </a:p>
          <a:p>
            <a:r>
              <a:rPr lang="en-US" sz="900" dirty="0"/>
              <a:t>D</a:t>
            </a:r>
            <a:br>
              <a:rPr lang="en-US" sz="900" dirty="0"/>
            </a:br>
            <a:endParaRPr lang="en-US" sz="900" dirty="0"/>
          </a:p>
        </p:txBody>
      </p:sp>
      <p:sp>
        <p:nvSpPr>
          <p:cNvPr id="97397" name="Text Box 117"/>
          <p:cNvSpPr txBox="1">
            <a:spLocks noChangeArrowheads="1"/>
          </p:cNvSpPr>
          <p:nvPr/>
        </p:nvSpPr>
        <p:spPr bwMode="auto">
          <a:xfrm>
            <a:off x="4403725" y="4946650"/>
            <a:ext cx="287338" cy="1593850"/>
          </a:xfrm>
          <a:prstGeom prst="rect">
            <a:avLst/>
          </a:prstGeom>
          <a:noFill/>
          <a:ln w="9525">
            <a:solidFill>
              <a:srgbClr val="7030A0"/>
            </a:solidFill>
            <a:miter lim="800000"/>
            <a:headEnd/>
            <a:tailEnd/>
          </a:ln>
          <a:effectLst/>
        </p:spPr>
        <p:txBody>
          <a:bodyPr wrap="none">
            <a:spAutoFit/>
          </a:bodyPr>
          <a:lstStyle/>
          <a:p>
            <a:r>
              <a:rPr lang="en-US" sz="900" dirty="0"/>
              <a:t>W</a:t>
            </a:r>
          </a:p>
          <a:p>
            <a:r>
              <a:rPr lang="en-US" sz="900" dirty="0"/>
              <a:t>O</a:t>
            </a:r>
          </a:p>
          <a:p>
            <a:r>
              <a:rPr lang="en-US" sz="900" dirty="0"/>
              <a:t>R</a:t>
            </a:r>
          </a:p>
          <a:p>
            <a:r>
              <a:rPr lang="en-US" sz="900" dirty="0"/>
              <a:t>K</a:t>
            </a:r>
          </a:p>
          <a:p>
            <a:endParaRPr lang="en-US" sz="900" dirty="0"/>
          </a:p>
          <a:p>
            <a:r>
              <a:rPr lang="en-US" sz="900" dirty="0"/>
              <a:t>F</a:t>
            </a:r>
          </a:p>
          <a:p>
            <a:r>
              <a:rPr lang="en-US" sz="900" dirty="0"/>
              <a:t>I</a:t>
            </a:r>
          </a:p>
          <a:p>
            <a:r>
              <a:rPr lang="en-US" sz="900" dirty="0"/>
              <a:t>N</a:t>
            </a:r>
          </a:p>
          <a:p>
            <a:r>
              <a:rPr lang="en-US" sz="900" dirty="0"/>
              <a:t>I</a:t>
            </a:r>
          </a:p>
          <a:p>
            <a:r>
              <a:rPr lang="en-US" sz="900" dirty="0"/>
              <a:t>S</a:t>
            </a:r>
          </a:p>
          <a:p>
            <a:r>
              <a:rPr lang="en-US" sz="900" dirty="0"/>
              <a:t>h</a:t>
            </a:r>
          </a:p>
        </p:txBody>
      </p:sp>
      <p:sp>
        <p:nvSpPr>
          <p:cNvPr id="97398" name="Text Box 118"/>
          <p:cNvSpPr txBox="1">
            <a:spLocks noChangeArrowheads="1"/>
          </p:cNvSpPr>
          <p:nvPr/>
        </p:nvSpPr>
        <p:spPr bwMode="auto">
          <a:xfrm>
            <a:off x="4953000" y="4648200"/>
            <a:ext cx="377825" cy="2031325"/>
          </a:xfrm>
          <a:prstGeom prst="rect">
            <a:avLst/>
          </a:prstGeom>
          <a:noFill/>
          <a:ln w="9525">
            <a:noFill/>
            <a:miter lim="800000"/>
            <a:headEnd/>
            <a:tailEnd/>
          </a:ln>
          <a:effectLst/>
        </p:spPr>
        <p:txBody>
          <a:bodyPr wrap="square">
            <a:spAutoFit/>
          </a:bodyPr>
          <a:lstStyle/>
          <a:p>
            <a:r>
              <a:rPr lang="en-US" sz="900" dirty="0"/>
              <a:t>D</a:t>
            </a:r>
          </a:p>
          <a:p>
            <a:r>
              <a:rPr lang="en-US" sz="900" dirty="0"/>
              <a:t>E</a:t>
            </a:r>
          </a:p>
          <a:p>
            <a:r>
              <a:rPr lang="en-US" sz="900" dirty="0"/>
              <a:t>C</a:t>
            </a:r>
          </a:p>
          <a:p>
            <a:r>
              <a:rPr lang="en-US" sz="900" dirty="0"/>
              <a:t>R</a:t>
            </a:r>
          </a:p>
          <a:p>
            <a:r>
              <a:rPr lang="en-US" sz="900" dirty="0"/>
              <a:t>E</a:t>
            </a:r>
          </a:p>
          <a:p>
            <a:r>
              <a:rPr lang="en-US" sz="900" dirty="0"/>
              <a:t>E</a:t>
            </a:r>
          </a:p>
          <a:p>
            <a:endParaRPr lang="en-US" sz="900" dirty="0"/>
          </a:p>
          <a:p>
            <a:r>
              <a:rPr lang="en-US" sz="900" dirty="0"/>
              <a:t>of</a:t>
            </a:r>
            <a:br>
              <a:rPr lang="en-US" sz="900" dirty="0"/>
            </a:br>
            <a:br>
              <a:rPr lang="en-US" sz="900" dirty="0"/>
            </a:br>
            <a:r>
              <a:rPr lang="en-US" sz="900" dirty="0"/>
              <a:t>K</a:t>
            </a:r>
          </a:p>
          <a:p>
            <a:r>
              <a:rPr lang="en-US" sz="900" dirty="0"/>
              <a:t>I</a:t>
            </a:r>
          </a:p>
          <a:p>
            <a:r>
              <a:rPr lang="en-US" sz="900" dirty="0"/>
              <a:t>N</a:t>
            </a:r>
          </a:p>
          <a:p>
            <a:r>
              <a:rPr lang="en-US" sz="900" dirty="0"/>
              <a:t>G</a:t>
            </a:r>
          </a:p>
          <a:p>
            <a:endParaRPr lang="en-US" sz="900" dirty="0"/>
          </a:p>
        </p:txBody>
      </p:sp>
      <p:sp>
        <p:nvSpPr>
          <p:cNvPr id="97399" name="Line 119"/>
          <p:cNvSpPr>
            <a:spLocks noChangeShapeType="1"/>
          </p:cNvSpPr>
          <p:nvPr/>
        </p:nvSpPr>
        <p:spPr bwMode="auto">
          <a:xfrm>
            <a:off x="7543800" y="4953000"/>
            <a:ext cx="0" cy="1600200"/>
          </a:xfrm>
          <a:prstGeom prst="line">
            <a:avLst/>
          </a:prstGeom>
          <a:noFill/>
          <a:ln w="28575">
            <a:solidFill>
              <a:schemeClr val="tx1"/>
            </a:solidFill>
            <a:round/>
            <a:headEnd/>
            <a:tailEnd/>
          </a:ln>
          <a:effectLst/>
        </p:spPr>
        <p:txBody>
          <a:bodyPr/>
          <a:lstStyle/>
          <a:p>
            <a:endParaRPr lang="en-US" dirty="0"/>
          </a:p>
        </p:txBody>
      </p:sp>
      <p:sp>
        <p:nvSpPr>
          <p:cNvPr id="97400" name="Line 120"/>
          <p:cNvSpPr>
            <a:spLocks noChangeShapeType="1"/>
          </p:cNvSpPr>
          <p:nvPr/>
        </p:nvSpPr>
        <p:spPr bwMode="auto">
          <a:xfrm>
            <a:off x="8382000" y="4953000"/>
            <a:ext cx="0" cy="1600200"/>
          </a:xfrm>
          <a:prstGeom prst="line">
            <a:avLst/>
          </a:prstGeom>
          <a:noFill/>
          <a:ln w="28575">
            <a:solidFill>
              <a:schemeClr val="tx1"/>
            </a:solidFill>
            <a:round/>
            <a:headEnd/>
            <a:tailEnd/>
          </a:ln>
          <a:effectLst/>
        </p:spPr>
        <p:txBody>
          <a:bodyPr/>
          <a:lstStyle/>
          <a:p>
            <a:endParaRPr lang="en-US" dirty="0"/>
          </a:p>
        </p:txBody>
      </p:sp>
      <p:sp>
        <p:nvSpPr>
          <p:cNvPr id="97401" name="Text Box 121"/>
          <p:cNvSpPr txBox="1">
            <a:spLocks noChangeArrowheads="1"/>
          </p:cNvSpPr>
          <p:nvPr/>
        </p:nvSpPr>
        <p:spPr bwMode="auto">
          <a:xfrm>
            <a:off x="6842125" y="4984750"/>
            <a:ext cx="727075" cy="639763"/>
          </a:xfrm>
          <a:prstGeom prst="rect">
            <a:avLst/>
          </a:prstGeom>
          <a:noFill/>
          <a:ln w="9525">
            <a:noFill/>
            <a:miter lim="800000"/>
            <a:headEnd/>
            <a:tailEnd/>
          </a:ln>
          <a:effectLst/>
        </p:spPr>
        <p:txBody>
          <a:bodyPr wrap="none">
            <a:spAutoFit/>
          </a:bodyPr>
          <a:lstStyle/>
          <a:p>
            <a:pPr>
              <a:buFontTx/>
              <a:buChar char="-"/>
            </a:pPr>
            <a:r>
              <a:rPr lang="en-US" sz="1200" dirty="0"/>
              <a:t>Report</a:t>
            </a:r>
          </a:p>
          <a:p>
            <a:pPr>
              <a:buFontTx/>
              <a:buChar char="-"/>
            </a:pPr>
            <a:r>
              <a:rPr lang="en-US" sz="1200" dirty="0"/>
              <a:t>-Grief</a:t>
            </a:r>
          </a:p>
          <a:p>
            <a:pPr>
              <a:buFontTx/>
              <a:buChar char="-"/>
            </a:pPr>
            <a:r>
              <a:rPr lang="en-US" sz="1200" dirty="0"/>
              <a:t>-Prayer</a:t>
            </a:r>
          </a:p>
        </p:txBody>
      </p:sp>
      <p:sp>
        <p:nvSpPr>
          <p:cNvPr id="97402" name="Text Box 122"/>
          <p:cNvSpPr txBox="1">
            <a:spLocks noChangeArrowheads="1"/>
          </p:cNvSpPr>
          <p:nvPr/>
        </p:nvSpPr>
        <p:spPr bwMode="auto">
          <a:xfrm>
            <a:off x="7604125" y="5010150"/>
            <a:ext cx="792163" cy="396875"/>
          </a:xfrm>
          <a:prstGeom prst="rect">
            <a:avLst/>
          </a:prstGeom>
          <a:noFill/>
          <a:ln w="9525">
            <a:noFill/>
            <a:miter lim="800000"/>
            <a:headEnd/>
            <a:tailEnd/>
          </a:ln>
          <a:effectLst/>
        </p:spPr>
        <p:txBody>
          <a:bodyPr wrap="none">
            <a:spAutoFit/>
          </a:bodyPr>
          <a:lstStyle/>
          <a:p>
            <a:r>
              <a:rPr lang="en-US" sz="1000" dirty="0"/>
              <a:t>Confession</a:t>
            </a:r>
          </a:p>
          <a:p>
            <a:r>
              <a:rPr lang="en-US" sz="1000" dirty="0"/>
              <a:t>Dissolution</a:t>
            </a:r>
          </a:p>
        </p:txBody>
      </p:sp>
      <p:sp>
        <p:nvSpPr>
          <p:cNvPr id="97403" name="Text Box 123"/>
          <p:cNvSpPr txBox="1">
            <a:spLocks noChangeArrowheads="1"/>
          </p:cNvSpPr>
          <p:nvPr/>
        </p:nvSpPr>
        <p:spPr bwMode="auto">
          <a:xfrm>
            <a:off x="8443913" y="5029200"/>
            <a:ext cx="700087" cy="244475"/>
          </a:xfrm>
          <a:prstGeom prst="rect">
            <a:avLst/>
          </a:prstGeom>
          <a:noFill/>
          <a:ln w="9525">
            <a:noFill/>
            <a:miter lim="800000"/>
            <a:headEnd/>
            <a:tailEnd/>
          </a:ln>
          <a:effectLst/>
        </p:spPr>
        <p:txBody>
          <a:bodyPr wrap="none">
            <a:spAutoFit/>
          </a:bodyPr>
          <a:lstStyle/>
          <a:p>
            <a:r>
              <a:rPr lang="en-US" sz="1000" dirty="0"/>
              <a:t>Appendix</a:t>
            </a:r>
          </a:p>
        </p:txBody>
      </p:sp>
      <p:sp>
        <p:nvSpPr>
          <p:cNvPr id="97404" name="Line 124"/>
          <p:cNvSpPr>
            <a:spLocks noChangeShapeType="1"/>
          </p:cNvSpPr>
          <p:nvPr/>
        </p:nvSpPr>
        <p:spPr bwMode="auto">
          <a:xfrm flipV="1">
            <a:off x="8610600" y="1828800"/>
            <a:ext cx="533400" cy="1752600"/>
          </a:xfrm>
          <a:prstGeom prst="line">
            <a:avLst/>
          </a:prstGeom>
          <a:noFill/>
          <a:ln w="9525">
            <a:solidFill>
              <a:schemeClr val="tx1"/>
            </a:solidFill>
            <a:round/>
            <a:headEnd/>
            <a:tailEnd/>
          </a:ln>
          <a:effectLst/>
        </p:spPr>
        <p:txBody>
          <a:bodyPr/>
          <a:lstStyle/>
          <a:p>
            <a:endParaRPr lang="en-US" dirty="0"/>
          </a:p>
        </p:txBody>
      </p:sp>
      <p:sp>
        <p:nvSpPr>
          <p:cNvPr id="97405" name="Line 125"/>
          <p:cNvSpPr>
            <a:spLocks noChangeShapeType="1"/>
          </p:cNvSpPr>
          <p:nvPr/>
        </p:nvSpPr>
        <p:spPr bwMode="auto">
          <a:xfrm flipV="1">
            <a:off x="9144000" y="1143000"/>
            <a:ext cx="0" cy="685800"/>
          </a:xfrm>
          <a:prstGeom prst="line">
            <a:avLst/>
          </a:prstGeom>
          <a:noFill/>
          <a:ln w="9525">
            <a:solidFill>
              <a:schemeClr val="tx1"/>
            </a:solidFill>
            <a:round/>
            <a:headEnd/>
            <a:tailEnd/>
          </a:ln>
          <a:effectLst/>
        </p:spPr>
        <p:txBody>
          <a:bodyPr/>
          <a:lstStyle/>
          <a:p>
            <a:endParaRPr lang="en-US" dirty="0"/>
          </a:p>
        </p:txBody>
      </p:sp>
      <p:sp>
        <p:nvSpPr>
          <p:cNvPr id="97406" name="Text Box 126"/>
          <p:cNvSpPr txBox="1">
            <a:spLocks noChangeArrowheads="1"/>
          </p:cNvSpPr>
          <p:nvPr/>
        </p:nvSpPr>
        <p:spPr bwMode="auto">
          <a:xfrm rot="16228616" flipH="1">
            <a:off x="8292306" y="1018382"/>
            <a:ext cx="1336675" cy="366712"/>
          </a:xfrm>
          <a:prstGeom prst="rect">
            <a:avLst/>
          </a:prstGeom>
          <a:noFill/>
          <a:ln w="9525">
            <a:noFill/>
            <a:miter lim="800000"/>
            <a:headEnd/>
            <a:tailEnd/>
          </a:ln>
          <a:effectLst/>
        </p:spPr>
        <p:txBody>
          <a:bodyPr>
            <a:spAutoFit/>
          </a:bodyPr>
          <a:lstStyle/>
          <a:p>
            <a:pPr>
              <a:spcBef>
                <a:spcPct val="50000"/>
              </a:spcBef>
            </a:pPr>
            <a:r>
              <a:rPr lang="en-US" b="1" dirty="0"/>
              <a:t>457</a:t>
            </a:r>
            <a:r>
              <a:rPr lang="en-US" dirty="0"/>
              <a:t>  </a:t>
            </a:r>
            <a:r>
              <a:rPr lang="en-US" b="1" dirty="0"/>
              <a:t>BC</a:t>
            </a:r>
          </a:p>
        </p:txBody>
      </p:sp>
      <p:sp>
        <p:nvSpPr>
          <p:cNvPr id="97408" name="Line 128"/>
          <p:cNvSpPr>
            <a:spLocks noChangeShapeType="1"/>
          </p:cNvSpPr>
          <p:nvPr/>
        </p:nvSpPr>
        <p:spPr bwMode="auto">
          <a:xfrm>
            <a:off x="8610600" y="3810000"/>
            <a:ext cx="304800" cy="0"/>
          </a:xfrm>
          <a:prstGeom prst="line">
            <a:avLst/>
          </a:prstGeom>
          <a:noFill/>
          <a:ln w="76200">
            <a:solidFill>
              <a:schemeClr val="tx1"/>
            </a:solidFill>
            <a:round/>
            <a:headEnd/>
            <a:tailEnd type="triangle" w="med" len="med"/>
          </a:ln>
          <a:effectLst/>
        </p:spPr>
        <p:txBody>
          <a:bodyPr/>
          <a:lstStyle/>
          <a:p>
            <a:endParaRPr lang="en-US" dirty="0"/>
          </a:p>
        </p:txBody>
      </p:sp>
    </p:spTree>
    <p:extLst>
      <p:ext uri="{BB962C8B-B14F-4D97-AF65-F5344CB8AC3E}">
        <p14:creationId xmlns:p14="http://schemas.microsoft.com/office/powerpoint/2010/main" val="34397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F2F37B2D-D778-934B-9040-FE25ACD1C2E2}"/>
              </a:ext>
            </a:extLst>
          </p:cNvPr>
          <p:cNvSpPr>
            <a:spLocks noGrp="1" noChangeArrowheads="1"/>
          </p:cNvSpPr>
          <p:nvPr>
            <p:ph type="title"/>
          </p:nvPr>
        </p:nvSpPr>
        <p:spPr>
          <a:xfrm>
            <a:off x="457200" y="228600"/>
            <a:ext cx="8229600" cy="914400"/>
          </a:xfrm>
        </p:spPr>
        <p:txBody>
          <a:bodyPr/>
          <a:lstStyle/>
          <a:p>
            <a:r>
              <a:rPr lang="en-US" altLang="en-US"/>
              <a:t>Nehemiah’s Jerusalem</a:t>
            </a:r>
          </a:p>
        </p:txBody>
      </p:sp>
      <p:sp>
        <p:nvSpPr>
          <p:cNvPr id="2053" name="Line 5">
            <a:extLst>
              <a:ext uri="{FF2B5EF4-FFF2-40B4-BE49-F238E27FC236}">
                <a16:creationId xmlns:a16="http://schemas.microsoft.com/office/drawing/2014/main" id="{1FCF5A5E-6F3A-A042-843B-1D3CA937DD5E}"/>
              </a:ext>
            </a:extLst>
          </p:cNvPr>
          <p:cNvSpPr>
            <a:spLocks noChangeShapeType="1"/>
          </p:cNvSpPr>
          <p:nvPr/>
        </p:nvSpPr>
        <p:spPr bwMode="auto">
          <a:xfrm flipV="1">
            <a:off x="3505200" y="1752600"/>
            <a:ext cx="2133600" cy="76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5" name="Line 7">
            <a:extLst>
              <a:ext uri="{FF2B5EF4-FFF2-40B4-BE49-F238E27FC236}">
                <a16:creationId xmlns:a16="http://schemas.microsoft.com/office/drawing/2014/main" id="{E849A7FD-F7D2-B946-827B-731BCD530FE4}"/>
              </a:ext>
            </a:extLst>
          </p:cNvPr>
          <p:cNvSpPr>
            <a:spLocks noChangeShapeType="1"/>
          </p:cNvSpPr>
          <p:nvPr/>
        </p:nvSpPr>
        <p:spPr bwMode="auto">
          <a:xfrm flipH="1">
            <a:off x="5638800" y="2209800"/>
            <a:ext cx="228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6" name="Line 8">
            <a:extLst>
              <a:ext uri="{FF2B5EF4-FFF2-40B4-BE49-F238E27FC236}">
                <a16:creationId xmlns:a16="http://schemas.microsoft.com/office/drawing/2014/main" id="{05112FA1-74C4-5B41-AB4F-AB849D7CF9F9}"/>
              </a:ext>
            </a:extLst>
          </p:cNvPr>
          <p:cNvSpPr>
            <a:spLocks noChangeShapeType="1"/>
          </p:cNvSpPr>
          <p:nvPr/>
        </p:nvSpPr>
        <p:spPr bwMode="auto">
          <a:xfrm>
            <a:off x="5638800" y="2362200"/>
            <a:ext cx="22860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7" name="Line 9">
            <a:extLst>
              <a:ext uri="{FF2B5EF4-FFF2-40B4-BE49-F238E27FC236}">
                <a16:creationId xmlns:a16="http://schemas.microsoft.com/office/drawing/2014/main" id="{760DA38A-D076-A14E-B80A-5544B117E549}"/>
              </a:ext>
            </a:extLst>
          </p:cNvPr>
          <p:cNvSpPr>
            <a:spLocks noChangeShapeType="1"/>
          </p:cNvSpPr>
          <p:nvPr/>
        </p:nvSpPr>
        <p:spPr bwMode="auto">
          <a:xfrm flipH="1">
            <a:off x="5334000" y="3505200"/>
            <a:ext cx="5334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Line 10">
            <a:extLst>
              <a:ext uri="{FF2B5EF4-FFF2-40B4-BE49-F238E27FC236}">
                <a16:creationId xmlns:a16="http://schemas.microsoft.com/office/drawing/2014/main" id="{0669EE84-838C-4C47-AAEE-9C07CD7AAE6B}"/>
              </a:ext>
            </a:extLst>
          </p:cNvPr>
          <p:cNvSpPr>
            <a:spLocks noChangeShapeType="1"/>
          </p:cNvSpPr>
          <p:nvPr/>
        </p:nvSpPr>
        <p:spPr bwMode="auto">
          <a:xfrm flipH="1">
            <a:off x="5257800" y="4191000"/>
            <a:ext cx="7620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Line 14">
            <a:extLst>
              <a:ext uri="{FF2B5EF4-FFF2-40B4-BE49-F238E27FC236}">
                <a16:creationId xmlns:a16="http://schemas.microsoft.com/office/drawing/2014/main" id="{4C40E883-D155-E742-A769-D39AF2843C77}"/>
              </a:ext>
            </a:extLst>
          </p:cNvPr>
          <p:cNvSpPr>
            <a:spLocks noChangeShapeType="1"/>
          </p:cNvSpPr>
          <p:nvPr/>
        </p:nvSpPr>
        <p:spPr bwMode="auto">
          <a:xfrm flipH="1">
            <a:off x="4800600" y="5029200"/>
            <a:ext cx="38100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Line 16">
            <a:extLst>
              <a:ext uri="{FF2B5EF4-FFF2-40B4-BE49-F238E27FC236}">
                <a16:creationId xmlns:a16="http://schemas.microsoft.com/office/drawing/2014/main" id="{6EC3FC1D-24D2-304A-BE25-F6CF14E8FE13}"/>
              </a:ext>
            </a:extLst>
          </p:cNvPr>
          <p:cNvSpPr>
            <a:spLocks noChangeShapeType="1"/>
          </p:cNvSpPr>
          <p:nvPr/>
        </p:nvSpPr>
        <p:spPr bwMode="auto">
          <a:xfrm flipV="1">
            <a:off x="3657600" y="4648200"/>
            <a:ext cx="838200" cy="1066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 name="Line 20">
            <a:extLst>
              <a:ext uri="{FF2B5EF4-FFF2-40B4-BE49-F238E27FC236}">
                <a16:creationId xmlns:a16="http://schemas.microsoft.com/office/drawing/2014/main" id="{A89F85C2-B29F-4841-BA79-A3C2F4510F3A}"/>
              </a:ext>
            </a:extLst>
          </p:cNvPr>
          <p:cNvSpPr>
            <a:spLocks noChangeShapeType="1"/>
          </p:cNvSpPr>
          <p:nvPr/>
        </p:nvSpPr>
        <p:spPr bwMode="auto">
          <a:xfrm flipV="1">
            <a:off x="4572000" y="4343400"/>
            <a:ext cx="76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 name="Line 21">
            <a:extLst>
              <a:ext uri="{FF2B5EF4-FFF2-40B4-BE49-F238E27FC236}">
                <a16:creationId xmlns:a16="http://schemas.microsoft.com/office/drawing/2014/main" id="{069244D2-CE0F-EB45-BF90-8B6DBD42BDAD}"/>
              </a:ext>
            </a:extLst>
          </p:cNvPr>
          <p:cNvSpPr>
            <a:spLocks noChangeShapeType="1"/>
          </p:cNvSpPr>
          <p:nvPr/>
        </p:nvSpPr>
        <p:spPr bwMode="auto">
          <a:xfrm flipV="1">
            <a:off x="4648200" y="39624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0" name="Line 22">
            <a:extLst>
              <a:ext uri="{FF2B5EF4-FFF2-40B4-BE49-F238E27FC236}">
                <a16:creationId xmlns:a16="http://schemas.microsoft.com/office/drawing/2014/main" id="{D430DC38-1E0F-D44D-B879-530A07D99175}"/>
              </a:ext>
            </a:extLst>
          </p:cNvPr>
          <p:cNvSpPr>
            <a:spLocks noChangeShapeType="1"/>
          </p:cNvSpPr>
          <p:nvPr/>
        </p:nvSpPr>
        <p:spPr bwMode="auto">
          <a:xfrm flipH="1" flipV="1">
            <a:off x="3657600" y="2286000"/>
            <a:ext cx="990600" cy="167640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1" name="Text Box 23">
            <a:extLst>
              <a:ext uri="{FF2B5EF4-FFF2-40B4-BE49-F238E27FC236}">
                <a16:creationId xmlns:a16="http://schemas.microsoft.com/office/drawing/2014/main" id="{447F08C1-7D53-ED40-8BA2-F6A2334B8DA6}"/>
              </a:ext>
            </a:extLst>
          </p:cNvPr>
          <p:cNvSpPr txBox="1">
            <a:spLocks noChangeArrowheads="1"/>
          </p:cNvSpPr>
          <p:nvPr/>
        </p:nvSpPr>
        <p:spPr bwMode="auto">
          <a:xfrm rot="648646">
            <a:off x="3076575" y="4191000"/>
            <a:ext cx="15970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Valley Gate</a:t>
            </a:r>
          </a:p>
          <a:p>
            <a:pPr eaLnBrk="1" hangingPunct="1"/>
            <a:r>
              <a:rPr lang="en-US" altLang="en-US">
                <a:latin typeface="Arial" panose="020B0604020202020204" pitchFamily="34" charset="0"/>
              </a:rPr>
              <a:t>     3:13</a:t>
            </a:r>
          </a:p>
        </p:txBody>
      </p:sp>
      <p:sp>
        <p:nvSpPr>
          <p:cNvPr id="2072" name="Rectangle 24">
            <a:extLst>
              <a:ext uri="{FF2B5EF4-FFF2-40B4-BE49-F238E27FC236}">
                <a16:creationId xmlns:a16="http://schemas.microsoft.com/office/drawing/2014/main" id="{C5EE70B9-B32A-6E49-9C0E-84BB75723D4E}"/>
              </a:ext>
            </a:extLst>
          </p:cNvPr>
          <p:cNvSpPr>
            <a:spLocks noChangeArrowheads="1"/>
          </p:cNvSpPr>
          <p:nvPr/>
        </p:nvSpPr>
        <p:spPr bwMode="auto">
          <a:xfrm>
            <a:off x="4800600" y="2819400"/>
            <a:ext cx="5334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1000">
              <a:solidFill>
                <a:schemeClr val="accent2"/>
              </a:solidFill>
              <a:latin typeface="Arial" panose="020B0604020202020204" pitchFamily="34" charset="0"/>
            </a:endParaRPr>
          </a:p>
        </p:txBody>
      </p:sp>
      <p:sp>
        <p:nvSpPr>
          <p:cNvPr id="2073" name="Text Box 25">
            <a:extLst>
              <a:ext uri="{FF2B5EF4-FFF2-40B4-BE49-F238E27FC236}">
                <a16:creationId xmlns:a16="http://schemas.microsoft.com/office/drawing/2014/main" id="{3EACBA13-1C5A-0F4E-ACA6-A56BBF275BD6}"/>
              </a:ext>
            </a:extLst>
          </p:cNvPr>
          <p:cNvSpPr txBox="1">
            <a:spLocks noChangeArrowheads="1"/>
          </p:cNvSpPr>
          <p:nvPr/>
        </p:nvSpPr>
        <p:spPr bwMode="auto">
          <a:xfrm>
            <a:off x="4556125" y="2971800"/>
            <a:ext cx="946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Temple</a:t>
            </a:r>
          </a:p>
        </p:txBody>
      </p:sp>
      <p:sp>
        <p:nvSpPr>
          <p:cNvPr id="2074" name="Rectangle 26">
            <a:extLst>
              <a:ext uri="{FF2B5EF4-FFF2-40B4-BE49-F238E27FC236}">
                <a16:creationId xmlns:a16="http://schemas.microsoft.com/office/drawing/2014/main" id="{395051C0-ABDD-4B4A-996A-F61BD37C4CA2}"/>
              </a:ext>
            </a:extLst>
          </p:cNvPr>
          <p:cNvSpPr>
            <a:spLocks noChangeArrowheads="1"/>
          </p:cNvSpPr>
          <p:nvPr/>
        </p:nvSpPr>
        <p:spPr bwMode="auto">
          <a:xfrm rot="-170208">
            <a:off x="3810000" y="1828800"/>
            <a:ext cx="381000" cy="76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5" name="Rectangle 27">
            <a:extLst>
              <a:ext uri="{FF2B5EF4-FFF2-40B4-BE49-F238E27FC236}">
                <a16:creationId xmlns:a16="http://schemas.microsoft.com/office/drawing/2014/main" id="{B0CEC383-B3E6-7746-934E-B7220C3CD4FE}"/>
              </a:ext>
            </a:extLst>
          </p:cNvPr>
          <p:cNvSpPr>
            <a:spLocks noChangeArrowheads="1"/>
          </p:cNvSpPr>
          <p:nvPr/>
        </p:nvSpPr>
        <p:spPr bwMode="auto">
          <a:xfrm rot="-138358">
            <a:off x="4876800" y="1752600"/>
            <a:ext cx="457200" cy="76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6" name="Text Box 28">
            <a:extLst>
              <a:ext uri="{FF2B5EF4-FFF2-40B4-BE49-F238E27FC236}">
                <a16:creationId xmlns:a16="http://schemas.microsoft.com/office/drawing/2014/main" id="{93C42B33-81A6-B84F-BEC0-5BC35699A361}"/>
              </a:ext>
            </a:extLst>
          </p:cNvPr>
          <p:cNvSpPr txBox="1">
            <a:spLocks noChangeArrowheads="1"/>
          </p:cNvSpPr>
          <p:nvPr/>
        </p:nvSpPr>
        <p:spPr bwMode="auto">
          <a:xfrm rot="-622265">
            <a:off x="3754438" y="1878013"/>
            <a:ext cx="8382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600">
                <a:latin typeface="Arial" panose="020B0604020202020204" pitchFamily="34" charset="0"/>
              </a:rPr>
              <a:t>Fish </a:t>
            </a:r>
          </a:p>
          <a:p>
            <a:pPr eaLnBrk="1" hangingPunct="1"/>
            <a:r>
              <a:rPr lang="en-US" altLang="en-US" sz="1600">
                <a:latin typeface="Arial" panose="020B0604020202020204" pitchFamily="34" charset="0"/>
              </a:rPr>
              <a:t>Gate</a:t>
            </a:r>
          </a:p>
          <a:p>
            <a:pPr eaLnBrk="1" hangingPunct="1"/>
            <a:r>
              <a:rPr lang="en-US" altLang="en-US" sz="1600">
                <a:latin typeface="Arial" panose="020B0604020202020204" pitchFamily="34" charset="0"/>
              </a:rPr>
              <a:t> 3:3</a:t>
            </a:r>
          </a:p>
        </p:txBody>
      </p:sp>
      <p:sp>
        <p:nvSpPr>
          <p:cNvPr id="2078" name="Text Box 30">
            <a:extLst>
              <a:ext uri="{FF2B5EF4-FFF2-40B4-BE49-F238E27FC236}">
                <a16:creationId xmlns:a16="http://schemas.microsoft.com/office/drawing/2014/main" id="{EA1A7225-F7BA-1841-9C71-6115FD12F7A4}"/>
              </a:ext>
            </a:extLst>
          </p:cNvPr>
          <p:cNvSpPr txBox="1">
            <a:spLocks noChangeArrowheads="1"/>
          </p:cNvSpPr>
          <p:nvPr/>
        </p:nvSpPr>
        <p:spPr bwMode="auto">
          <a:xfrm rot="-357246">
            <a:off x="4799013" y="1824038"/>
            <a:ext cx="762000" cy="79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a:latin typeface="Arial" panose="020B0604020202020204" pitchFamily="34" charset="0"/>
              </a:rPr>
              <a:t>Sheep </a:t>
            </a:r>
            <a:r>
              <a:rPr lang="en-US" altLang="en-US" sz="1600">
                <a:latin typeface="Arial" panose="020B0604020202020204" pitchFamily="34" charset="0"/>
              </a:rPr>
              <a:t>Gate</a:t>
            </a:r>
            <a:br>
              <a:rPr lang="en-US" altLang="en-US" sz="1600">
                <a:latin typeface="Arial" panose="020B0604020202020204" pitchFamily="34" charset="0"/>
              </a:rPr>
            </a:br>
            <a:r>
              <a:rPr lang="en-US" altLang="en-US" sz="1600">
                <a:latin typeface="Arial" panose="020B0604020202020204" pitchFamily="34" charset="0"/>
              </a:rPr>
              <a:t>  3:1</a:t>
            </a:r>
          </a:p>
        </p:txBody>
      </p:sp>
      <p:sp>
        <p:nvSpPr>
          <p:cNvPr id="2089" name="Freeform 41">
            <a:extLst>
              <a:ext uri="{FF2B5EF4-FFF2-40B4-BE49-F238E27FC236}">
                <a16:creationId xmlns:a16="http://schemas.microsoft.com/office/drawing/2014/main" id="{ACBE0DD6-82C8-0943-81F5-C7289E6BFBDA}"/>
              </a:ext>
            </a:extLst>
          </p:cNvPr>
          <p:cNvSpPr>
            <a:spLocks/>
          </p:cNvSpPr>
          <p:nvPr/>
        </p:nvSpPr>
        <p:spPr bwMode="auto">
          <a:xfrm>
            <a:off x="3378200" y="1803400"/>
            <a:ext cx="190500" cy="355600"/>
          </a:xfrm>
          <a:custGeom>
            <a:avLst/>
            <a:gdLst>
              <a:gd name="T0" fmla="*/ 120 w 120"/>
              <a:gd name="T1" fmla="*/ 224 h 224"/>
              <a:gd name="T2" fmla="*/ 64 w 120"/>
              <a:gd name="T3" fmla="*/ 200 h 224"/>
              <a:gd name="T4" fmla="*/ 48 w 120"/>
              <a:gd name="T5" fmla="*/ 176 h 224"/>
              <a:gd name="T6" fmla="*/ 0 w 120"/>
              <a:gd name="T7" fmla="*/ 144 h 224"/>
              <a:gd name="T8" fmla="*/ 8 w 120"/>
              <a:gd name="T9" fmla="*/ 72 h 224"/>
              <a:gd name="T10" fmla="*/ 80 w 120"/>
              <a:gd name="T11" fmla="*/ 32 h 224"/>
              <a:gd name="T12" fmla="*/ 88 w 120"/>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120" h="224">
                <a:moveTo>
                  <a:pt x="120" y="224"/>
                </a:moveTo>
                <a:cubicBezTo>
                  <a:pt x="102" y="215"/>
                  <a:pt x="80" y="213"/>
                  <a:pt x="64" y="200"/>
                </a:cubicBezTo>
                <a:cubicBezTo>
                  <a:pt x="56" y="194"/>
                  <a:pt x="55" y="182"/>
                  <a:pt x="48" y="176"/>
                </a:cubicBezTo>
                <a:cubicBezTo>
                  <a:pt x="34" y="163"/>
                  <a:pt x="0" y="144"/>
                  <a:pt x="0" y="144"/>
                </a:cubicBezTo>
                <a:cubicBezTo>
                  <a:pt x="3" y="120"/>
                  <a:pt x="0" y="95"/>
                  <a:pt x="8" y="72"/>
                </a:cubicBezTo>
                <a:cubicBezTo>
                  <a:pt x="17" y="46"/>
                  <a:pt x="80" y="32"/>
                  <a:pt x="80" y="32"/>
                </a:cubicBezTo>
                <a:cubicBezTo>
                  <a:pt x="89" y="5"/>
                  <a:pt x="88" y="16"/>
                  <a:pt x="8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0" name="Rectangle 42">
            <a:extLst>
              <a:ext uri="{FF2B5EF4-FFF2-40B4-BE49-F238E27FC236}">
                <a16:creationId xmlns:a16="http://schemas.microsoft.com/office/drawing/2014/main" id="{3DAF9E6E-0E55-FD4A-BC85-7129BB7B7E72}"/>
              </a:ext>
            </a:extLst>
          </p:cNvPr>
          <p:cNvSpPr>
            <a:spLocks noChangeArrowheads="1"/>
          </p:cNvSpPr>
          <p:nvPr/>
        </p:nvSpPr>
        <p:spPr bwMode="auto">
          <a:xfrm rot="2882942">
            <a:off x="3425825" y="2212975"/>
            <a:ext cx="38417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1" name="Text Box 43">
            <a:extLst>
              <a:ext uri="{FF2B5EF4-FFF2-40B4-BE49-F238E27FC236}">
                <a16:creationId xmlns:a16="http://schemas.microsoft.com/office/drawing/2014/main" id="{4F336E8B-88AB-4C4A-9D80-A5266A74B6C0}"/>
              </a:ext>
            </a:extLst>
          </p:cNvPr>
          <p:cNvSpPr txBox="1">
            <a:spLocks noChangeArrowheads="1"/>
          </p:cNvSpPr>
          <p:nvPr/>
        </p:nvSpPr>
        <p:spPr bwMode="auto">
          <a:xfrm>
            <a:off x="1828800" y="2057400"/>
            <a:ext cx="1676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    Old Gate</a:t>
            </a:r>
          </a:p>
          <a:p>
            <a:pPr eaLnBrk="1" hangingPunct="1"/>
            <a:r>
              <a:rPr lang="en-US" altLang="en-US">
                <a:latin typeface="Arial" panose="020B0604020202020204" pitchFamily="34" charset="0"/>
              </a:rPr>
              <a:t>(Corner Gate)</a:t>
            </a:r>
          </a:p>
          <a:p>
            <a:pPr eaLnBrk="1" hangingPunct="1"/>
            <a:r>
              <a:rPr lang="en-US" altLang="en-US">
                <a:latin typeface="Arial" panose="020B0604020202020204" pitchFamily="34" charset="0"/>
              </a:rPr>
              <a:t>        3:6</a:t>
            </a:r>
          </a:p>
        </p:txBody>
      </p:sp>
      <p:sp>
        <p:nvSpPr>
          <p:cNvPr id="2092" name="Text Box 44">
            <a:extLst>
              <a:ext uri="{FF2B5EF4-FFF2-40B4-BE49-F238E27FC236}">
                <a16:creationId xmlns:a16="http://schemas.microsoft.com/office/drawing/2014/main" id="{4987C663-9A3A-5B48-91D7-F55BB261AB29}"/>
              </a:ext>
            </a:extLst>
          </p:cNvPr>
          <p:cNvSpPr txBox="1">
            <a:spLocks noChangeArrowheads="1"/>
          </p:cNvSpPr>
          <p:nvPr/>
        </p:nvSpPr>
        <p:spPr bwMode="auto">
          <a:xfrm rot="-315634">
            <a:off x="5942013" y="1671638"/>
            <a:ext cx="1844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Inspection Gate</a:t>
            </a:r>
          </a:p>
          <a:p>
            <a:pPr eaLnBrk="1" hangingPunct="1"/>
            <a:r>
              <a:rPr lang="en-US" altLang="en-US">
                <a:latin typeface="Arial" panose="020B0604020202020204" pitchFamily="34" charset="0"/>
              </a:rPr>
              <a:t>         3:31</a:t>
            </a:r>
          </a:p>
        </p:txBody>
      </p:sp>
      <p:sp>
        <p:nvSpPr>
          <p:cNvPr id="2093" name="Freeform 45">
            <a:extLst>
              <a:ext uri="{FF2B5EF4-FFF2-40B4-BE49-F238E27FC236}">
                <a16:creationId xmlns:a16="http://schemas.microsoft.com/office/drawing/2014/main" id="{26005567-A4C4-5F49-A6A4-9563FE092407}"/>
              </a:ext>
            </a:extLst>
          </p:cNvPr>
          <p:cNvSpPr>
            <a:spLocks/>
          </p:cNvSpPr>
          <p:nvPr/>
        </p:nvSpPr>
        <p:spPr bwMode="auto">
          <a:xfrm>
            <a:off x="5638800" y="1752600"/>
            <a:ext cx="279400" cy="482600"/>
          </a:xfrm>
          <a:custGeom>
            <a:avLst/>
            <a:gdLst>
              <a:gd name="T0" fmla="*/ 144 w 176"/>
              <a:gd name="T1" fmla="*/ 304 h 304"/>
              <a:gd name="T2" fmla="*/ 176 w 176"/>
              <a:gd name="T3" fmla="*/ 144 h 304"/>
              <a:gd name="T4" fmla="*/ 168 w 176"/>
              <a:gd name="T5" fmla="*/ 80 h 304"/>
              <a:gd name="T6" fmla="*/ 144 w 176"/>
              <a:gd name="T7" fmla="*/ 56 h 304"/>
              <a:gd name="T8" fmla="*/ 0 w 176"/>
              <a:gd name="T9" fmla="*/ 0 h 304"/>
            </a:gdLst>
            <a:ahLst/>
            <a:cxnLst>
              <a:cxn ang="0">
                <a:pos x="T0" y="T1"/>
              </a:cxn>
              <a:cxn ang="0">
                <a:pos x="T2" y="T3"/>
              </a:cxn>
              <a:cxn ang="0">
                <a:pos x="T4" y="T5"/>
              </a:cxn>
              <a:cxn ang="0">
                <a:pos x="T6" y="T7"/>
              </a:cxn>
              <a:cxn ang="0">
                <a:pos x="T8" y="T9"/>
              </a:cxn>
            </a:cxnLst>
            <a:rect l="0" t="0" r="r" b="b"/>
            <a:pathLst>
              <a:path w="176" h="304">
                <a:moveTo>
                  <a:pt x="144" y="304"/>
                </a:moveTo>
                <a:cubicBezTo>
                  <a:pt x="150" y="225"/>
                  <a:pt x="139" y="199"/>
                  <a:pt x="176" y="144"/>
                </a:cubicBezTo>
                <a:cubicBezTo>
                  <a:pt x="173" y="123"/>
                  <a:pt x="175" y="100"/>
                  <a:pt x="168" y="80"/>
                </a:cubicBezTo>
                <a:cubicBezTo>
                  <a:pt x="164" y="69"/>
                  <a:pt x="153" y="63"/>
                  <a:pt x="144" y="56"/>
                </a:cubicBezTo>
                <a:cubicBezTo>
                  <a:pt x="126" y="41"/>
                  <a:pt x="28" y="0"/>
                  <a:pt x="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4" name="Rectangle 46">
            <a:extLst>
              <a:ext uri="{FF2B5EF4-FFF2-40B4-BE49-F238E27FC236}">
                <a16:creationId xmlns:a16="http://schemas.microsoft.com/office/drawing/2014/main" id="{3335FE26-8390-974C-9ED6-C2E4966ECAED}"/>
              </a:ext>
            </a:extLst>
          </p:cNvPr>
          <p:cNvSpPr>
            <a:spLocks noChangeArrowheads="1"/>
          </p:cNvSpPr>
          <p:nvPr/>
        </p:nvSpPr>
        <p:spPr bwMode="auto">
          <a:xfrm rot="5040000" flipH="1">
            <a:off x="5715000" y="1981200"/>
            <a:ext cx="384175" cy="793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5" name="Rectangle 47">
            <a:extLst>
              <a:ext uri="{FF2B5EF4-FFF2-40B4-BE49-F238E27FC236}">
                <a16:creationId xmlns:a16="http://schemas.microsoft.com/office/drawing/2014/main" id="{15FAC81D-D1B3-414F-90EA-FCCC9EF21240}"/>
              </a:ext>
            </a:extLst>
          </p:cNvPr>
          <p:cNvSpPr>
            <a:spLocks noChangeArrowheads="1"/>
          </p:cNvSpPr>
          <p:nvPr/>
        </p:nvSpPr>
        <p:spPr bwMode="auto">
          <a:xfrm rot="4920000">
            <a:off x="5484812" y="2668588"/>
            <a:ext cx="384175" cy="76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6" name="Text Box 48">
            <a:extLst>
              <a:ext uri="{FF2B5EF4-FFF2-40B4-BE49-F238E27FC236}">
                <a16:creationId xmlns:a16="http://schemas.microsoft.com/office/drawing/2014/main" id="{4C73AF34-4B8C-DF44-956E-76AB6E245534}"/>
              </a:ext>
            </a:extLst>
          </p:cNvPr>
          <p:cNvSpPr txBox="1">
            <a:spLocks noChangeArrowheads="1"/>
          </p:cNvSpPr>
          <p:nvPr/>
        </p:nvSpPr>
        <p:spPr bwMode="auto">
          <a:xfrm>
            <a:off x="5715000" y="2474913"/>
            <a:ext cx="13366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East Gate</a:t>
            </a:r>
          </a:p>
          <a:p>
            <a:pPr eaLnBrk="1" hangingPunct="1"/>
            <a:r>
              <a:rPr lang="en-US" altLang="en-US">
                <a:latin typeface="Arial" panose="020B0604020202020204" pitchFamily="34" charset="0"/>
              </a:rPr>
              <a:t>    3:29</a:t>
            </a:r>
          </a:p>
        </p:txBody>
      </p:sp>
      <p:sp>
        <p:nvSpPr>
          <p:cNvPr id="2097" name="Rectangle 49">
            <a:extLst>
              <a:ext uri="{FF2B5EF4-FFF2-40B4-BE49-F238E27FC236}">
                <a16:creationId xmlns:a16="http://schemas.microsoft.com/office/drawing/2014/main" id="{577798A4-8ADB-284F-BEC9-E9CE758F76D1}"/>
              </a:ext>
            </a:extLst>
          </p:cNvPr>
          <p:cNvSpPr>
            <a:spLocks noChangeArrowheads="1"/>
          </p:cNvSpPr>
          <p:nvPr/>
        </p:nvSpPr>
        <p:spPr bwMode="auto">
          <a:xfrm rot="18412745" flipH="1">
            <a:off x="5453063" y="3660775"/>
            <a:ext cx="38417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8" name="Text Box 50">
            <a:extLst>
              <a:ext uri="{FF2B5EF4-FFF2-40B4-BE49-F238E27FC236}">
                <a16:creationId xmlns:a16="http://schemas.microsoft.com/office/drawing/2014/main" id="{BFD00A6C-EE44-144D-B8DD-7ACB5C0C346F}"/>
              </a:ext>
            </a:extLst>
          </p:cNvPr>
          <p:cNvSpPr txBox="1">
            <a:spLocks noChangeArrowheads="1"/>
          </p:cNvSpPr>
          <p:nvPr/>
        </p:nvSpPr>
        <p:spPr bwMode="auto">
          <a:xfrm rot="2131423">
            <a:off x="5486400" y="4038600"/>
            <a:ext cx="1919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Horse Gate </a:t>
            </a:r>
          </a:p>
          <a:p>
            <a:pPr eaLnBrk="1" hangingPunct="1"/>
            <a:r>
              <a:rPr lang="en-US" altLang="en-US">
                <a:latin typeface="Arial" panose="020B0604020202020204" pitchFamily="34" charset="0"/>
              </a:rPr>
              <a:t>     3:28</a:t>
            </a:r>
          </a:p>
        </p:txBody>
      </p:sp>
      <p:sp>
        <p:nvSpPr>
          <p:cNvPr id="2101" name="Freeform 53">
            <a:extLst>
              <a:ext uri="{FF2B5EF4-FFF2-40B4-BE49-F238E27FC236}">
                <a16:creationId xmlns:a16="http://schemas.microsoft.com/office/drawing/2014/main" id="{C29AD76F-C4B4-2F46-BE3F-2C502C21E264}"/>
              </a:ext>
            </a:extLst>
          </p:cNvPr>
          <p:cNvSpPr>
            <a:spLocks/>
          </p:cNvSpPr>
          <p:nvPr/>
        </p:nvSpPr>
        <p:spPr bwMode="auto">
          <a:xfrm>
            <a:off x="4648200" y="3978275"/>
            <a:ext cx="850900" cy="136525"/>
          </a:xfrm>
          <a:custGeom>
            <a:avLst/>
            <a:gdLst>
              <a:gd name="T0" fmla="*/ 0 w 512"/>
              <a:gd name="T1" fmla="*/ 70 h 70"/>
              <a:gd name="T2" fmla="*/ 176 w 512"/>
              <a:gd name="T3" fmla="*/ 62 h 70"/>
              <a:gd name="T4" fmla="*/ 336 w 512"/>
              <a:gd name="T5" fmla="*/ 6 h 70"/>
              <a:gd name="T6" fmla="*/ 512 w 512"/>
              <a:gd name="T7" fmla="*/ 30 h 70"/>
            </a:gdLst>
            <a:ahLst/>
            <a:cxnLst>
              <a:cxn ang="0">
                <a:pos x="T0" y="T1"/>
              </a:cxn>
              <a:cxn ang="0">
                <a:pos x="T2" y="T3"/>
              </a:cxn>
              <a:cxn ang="0">
                <a:pos x="T4" y="T5"/>
              </a:cxn>
              <a:cxn ang="0">
                <a:pos x="T6" y="T7"/>
              </a:cxn>
            </a:cxnLst>
            <a:rect l="0" t="0" r="r" b="b"/>
            <a:pathLst>
              <a:path w="512" h="70">
                <a:moveTo>
                  <a:pt x="0" y="70"/>
                </a:moveTo>
                <a:cubicBezTo>
                  <a:pt x="59" y="67"/>
                  <a:pt x="118" y="68"/>
                  <a:pt x="176" y="62"/>
                </a:cubicBezTo>
                <a:cubicBezTo>
                  <a:pt x="232" y="56"/>
                  <a:pt x="280" y="17"/>
                  <a:pt x="336" y="6"/>
                </a:cubicBezTo>
                <a:cubicBezTo>
                  <a:pt x="416" y="11"/>
                  <a:pt x="453" y="0"/>
                  <a:pt x="512" y="3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3" name="Rectangle 55">
            <a:extLst>
              <a:ext uri="{FF2B5EF4-FFF2-40B4-BE49-F238E27FC236}">
                <a16:creationId xmlns:a16="http://schemas.microsoft.com/office/drawing/2014/main" id="{0D3A96C2-B3F3-E346-B190-6C2E8BE78B79}"/>
              </a:ext>
            </a:extLst>
          </p:cNvPr>
          <p:cNvSpPr>
            <a:spLocks noChangeArrowheads="1"/>
          </p:cNvSpPr>
          <p:nvPr/>
        </p:nvSpPr>
        <p:spPr bwMode="auto">
          <a:xfrm rot="6203891">
            <a:off x="5026025" y="4727575"/>
            <a:ext cx="38417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5" name="Rectangle 57">
            <a:extLst>
              <a:ext uri="{FF2B5EF4-FFF2-40B4-BE49-F238E27FC236}">
                <a16:creationId xmlns:a16="http://schemas.microsoft.com/office/drawing/2014/main" id="{00B759B6-165A-1D45-BEBB-FDB0FB35B564}"/>
              </a:ext>
            </a:extLst>
          </p:cNvPr>
          <p:cNvSpPr>
            <a:spLocks noChangeArrowheads="1"/>
          </p:cNvSpPr>
          <p:nvPr/>
        </p:nvSpPr>
        <p:spPr bwMode="auto">
          <a:xfrm rot="7113404" flipH="1">
            <a:off x="4270375" y="4649788"/>
            <a:ext cx="384175" cy="730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6" name="Text Box 58">
            <a:extLst>
              <a:ext uri="{FF2B5EF4-FFF2-40B4-BE49-F238E27FC236}">
                <a16:creationId xmlns:a16="http://schemas.microsoft.com/office/drawing/2014/main" id="{95AF573D-BED6-074D-BB47-CD3303954D91}"/>
              </a:ext>
            </a:extLst>
          </p:cNvPr>
          <p:cNvSpPr txBox="1">
            <a:spLocks noChangeArrowheads="1"/>
          </p:cNvSpPr>
          <p:nvPr/>
        </p:nvSpPr>
        <p:spPr bwMode="auto">
          <a:xfrm rot="742144">
            <a:off x="5151438" y="4719638"/>
            <a:ext cx="13239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Water</a:t>
            </a:r>
            <a:r>
              <a:rPr lang="en-US" altLang="en-US" sz="1000">
                <a:latin typeface="Arial" panose="020B0604020202020204" pitchFamily="34" charset="0"/>
              </a:rPr>
              <a:t> </a:t>
            </a:r>
            <a:r>
              <a:rPr lang="en-US" altLang="en-US">
                <a:latin typeface="Arial" panose="020B0604020202020204" pitchFamily="34" charset="0"/>
              </a:rPr>
              <a:t>Gate</a:t>
            </a:r>
            <a:br>
              <a:rPr lang="en-US" altLang="en-US">
                <a:latin typeface="Arial" panose="020B0604020202020204" pitchFamily="34" charset="0"/>
              </a:rPr>
            </a:br>
            <a:r>
              <a:rPr lang="en-US" altLang="en-US">
                <a:latin typeface="Arial" panose="020B0604020202020204" pitchFamily="34" charset="0"/>
              </a:rPr>
              <a:t>    3:26</a:t>
            </a:r>
          </a:p>
        </p:txBody>
      </p:sp>
      <p:sp>
        <p:nvSpPr>
          <p:cNvPr id="2108" name="Freeform 60">
            <a:extLst>
              <a:ext uri="{FF2B5EF4-FFF2-40B4-BE49-F238E27FC236}">
                <a16:creationId xmlns:a16="http://schemas.microsoft.com/office/drawing/2014/main" id="{8CAB94DB-2029-6F4C-B2AA-030AEA47A684}"/>
              </a:ext>
            </a:extLst>
          </p:cNvPr>
          <p:cNvSpPr>
            <a:spLocks/>
          </p:cNvSpPr>
          <p:nvPr/>
        </p:nvSpPr>
        <p:spPr bwMode="auto">
          <a:xfrm>
            <a:off x="3657600" y="5715000"/>
            <a:ext cx="1143000" cy="1143000"/>
          </a:xfrm>
          <a:custGeom>
            <a:avLst/>
            <a:gdLst>
              <a:gd name="T0" fmla="*/ 0 w 728"/>
              <a:gd name="T1" fmla="*/ 0 h 680"/>
              <a:gd name="T2" fmla="*/ 8 w 728"/>
              <a:gd name="T3" fmla="*/ 40 h 680"/>
              <a:gd name="T4" fmla="*/ 112 w 728"/>
              <a:gd name="T5" fmla="*/ 104 h 680"/>
              <a:gd name="T6" fmla="*/ 208 w 728"/>
              <a:gd name="T7" fmla="*/ 168 h 680"/>
              <a:gd name="T8" fmla="*/ 216 w 728"/>
              <a:gd name="T9" fmla="*/ 192 h 680"/>
              <a:gd name="T10" fmla="*/ 264 w 728"/>
              <a:gd name="T11" fmla="*/ 224 h 680"/>
              <a:gd name="T12" fmla="*/ 312 w 728"/>
              <a:gd name="T13" fmla="*/ 312 h 680"/>
              <a:gd name="T14" fmla="*/ 328 w 728"/>
              <a:gd name="T15" fmla="*/ 360 h 680"/>
              <a:gd name="T16" fmla="*/ 392 w 728"/>
              <a:gd name="T17" fmla="*/ 456 h 680"/>
              <a:gd name="T18" fmla="*/ 400 w 728"/>
              <a:gd name="T19" fmla="*/ 512 h 680"/>
              <a:gd name="T20" fmla="*/ 560 w 728"/>
              <a:gd name="T21" fmla="*/ 576 h 680"/>
              <a:gd name="T22" fmla="*/ 656 w 728"/>
              <a:gd name="T23" fmla="*/ 632 h 680"/>
              <a:gd name="T24" fmla="*/ 704 w 728"/>
              <a:gd name="T25" fmla="*/ 664 h 680"/>
              <a:gd name="T26" fmla="*/ 728 w 728"/>
              <a:gd name="T27" fmla="*/ 680 h 6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8" h="680">
                <a:moveTo>
                  <a:pt x="0" y="0"/>
                </a:moveTo>
                <a:cubicBezTo>
                  <a:pt x="3" y="13"/>
                  <a:pt x="1" y="28"/>
                  <a:pt x="8" y="40"/>
                </a:cubicBezTo>
                <a:cubicBezTo>
                  <a:pt x="21" y="64"/>
                  <a:pt x="87" y="88"/>
                  <a:pt x="112" y="104"/>
                </a:cubicBezTo>
                <a:cubicBezTo>
                  <a:pt x="137" y="141"/>
                  <a:pt x="173" y="144"/>
                  <a:pt x="208" y="168"/>
                </a:cubicBezTo>
                <a:cubicBezTo>
                  <a:pt x="211" y="176"/>
                  <a:pt x="210" y="186"/>
                  <a:pt x="216" y="192"/>
                </a:cubicBezTo>
                <a:cubicBezTo>
                  <a:pt x="230" y="206"/>
                  <a:pt x="264" y="224"/>
                  <a:pt x="264" y="224"/>
                </a:cubicBezTo>
                <a:cubicBezTo>
                  <a:pt x="275" y="258"/>
                  <a:pt x="290" y="283"/>
                  <a:pt x="312" y="312"/>
                </a:cubicBezTo>
                <a:cubicBezTo>
                  <a:pt x="317" y="328"/>
                  <a:pt x="316" y="348"/>
                  <a:pt x="328" y="360"/>
                </a:cubicBezTo>
                <a:cubicBezTo>
                  <a:pt x="357" y="389"/>
                  <a:pt x="379" y="418"/>
                  <a:pt x="392" y="456"/>
                </a:cubicBezTo>
                <a:cubicBezTo>
                  <a:pt x="395" y="475"/>
                  <a:pt x="395" y="494"/>
                  <a:pt x="400" y="512"/>
                </a:cubicBezTo>
                <a:cubicBezTo>
                  <a:pt x="418" y="570"/>
                  <a:pt x="512" y="569"/>
                  <a:pt x="560" y="576"/>
                </a:cubicBezTo>
                <a:cubicBezTo>
                  <a:pt x="586" y="615"/>
                  <a:pt x="613" y="618"/>
                  <a:pt x="656" y="632"/>
                </a:cubicBezTo>
                <a:cubicBezTo>
                  <a:pt x="701" y="677"/>
                  <a:pt x="658" y="641"/>
                  <a:pt x="704" y="664"/>
                </a:cubicBezTo>
                <a:cubicBezTo>
                  <a:pt x="713" y="668"/>
                  <a:pt x="728" y="680"/>
                  <a:pt x="728" y="68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 name="Rectangle 61">
            <a:extLst>
              <a:ext uri="{FF2B5EF4-FFF2-40B4-BE49-F238E27FC236}">
                <a16:creationId xmlns:a16="http://schemas.microsoft.com/office/drawing/2014/main" id="{12AA0F27-2954-3149-97F1-BCAE1B8A691A}"/>
              </a:ext>
            </a:extLst>
          </p:cNvPr>
          <p:cNvSpPr>
            <a:spLocks noChangeArrowheads="1"/>
          </p:cNvSpPr>
          <p:nvPr/>
        </p:nvSpPr>
        <p:spPr bwMode="auto">
          <a:xfrm rot="-47992917">
            <a:off x="4725194" y="5971381"/>
            <a:ext cx="384175" cy="809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0" name="Text Box 62">
            <a:extLst>
              <a:ext uri="{FF2B5EF4-FFF2-40B4-BE49-F238E27FC236}">
                <a16:creationId xmlns:a16="http://schemas.microsoft.com/office/drawing/2014/main" id="{96E5C342-CA4A-9149-BC2B-63C1DB796BC9}"/>
              </a:ext>
            </a:extLst>
          </p:cNvPr>
          <p:cNvSpPr txBox="1">
            <a:spLocks noChangeArrowheads="1"/>
          </p:cNvSpPr>
          <p:nvPr/>
        </p:nvSpPr>
        <p:spPr bwMode="auto">
          <a:xfrm rot="475245">
            <a:off x="4914900" y="5938838"/>
            <a:ext cx="1768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Fountain Gate</a:t>
            </a:r>
            <a:br>
              <a:rPr lang="en-US" altLang="en-US">
                <a:latin typeface="Arial" panose="020B0604020202020204" pitchFamily="34" charset="0"/>
              </a:rPr>
            </a:br>
            <a:r>
              <a:rPr lang="en-US" altLang="en-US">
                <a:latin typeface="Arial" panose="020B0604020202020204" pitchFamily="34" charset="0"/>
              </a:rPr>
              <a:t>        3:15</a:t>
            </a:r>
          </a:p>
        </p:txBody>
      </p:sp>
      <p:sp>
        <p:nvSpPr>
          <p:cNvPr id="2111" name="Text Box 63">
            <a:extLst>
              <a:ext uri="{FF2B5EF4-FFF2-40B4-BE49-F238E27FC236}">
                <a16:creationId xmlns:a16="http://schemas.microsoft.com/office/drawing/2014/main" id="{AD259369-CA7D-1A4C-B931-7C9CA2ABF9EE}"/>
              </a:ext>
            </a:extLst>
          </p:cNvPr>
          <p:cNvSpPr txBox="1">
            <a:spLocks noChangeArrowheads="1"/>
          </p:cNvSpPr>
          <p:nvPr/>
        </p:nvSpPr>
        <p:spPr bwMode="auto">
          <a:xfrm flipH="1">
            <a:off x="2590800" y="6096000"/>
            <a:ext cx="1676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Refuse Gate</a:t>
            </a:r>
            <a:br>
              <a:rPr lang="en-US" altLang="en-US">
                <a:latin typeface="Arial" panose="020B0604020202020204" pitchFamily="34" charset="0"/>
              </a:rPr>
            </a:br>
            <a:r>
              <a:rPr lang="en-US" altLang="en-US">
                <a:latin typeface="Arial" panose="020B0604020202020204" pitchFamily="34" charset="0"/>
              </a:rPr>
              <a:t>        3:13</a:t>
            </a:r>
          </a:p>
        </p:txBody>
      </p:sp>
      <p:sp>
        <p:nvSpPr>
          <p:cNvPr id="2112" name="Rectangle 64">
            <a:extLst>
              <a:ext uri="{FF2B5EF4-FFF2-40B4-BE49-F238E27FC236}">
                <a16:creationId xmlns:a16="http://schemas.microsoft.com/office/drawing/2014/main" id="{66F6DBEB-63AF-B048-A898-CA70E31E26C2}"/>
              </a:ext>
            </a:extLst>
          </p:cNvPr>
          <p:cNvSpPr>
            <a:spLocks noChangeArrowheads="1"/>
          </p:cNvSpPr>
          <p:nvPr/>
        </p:nvSpPr>
        <p:spPr bwMode="auto">
          <a:xfrm rot="14579921" flipH="1">
            <a:off x="4053681" y="6311107"/>
            <a:ext cx="384175" cy="809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3" name="Oval 65">
            <a:extLst>
              <a:ext uri="{FF2B5EF4-FFF2-40B4-BE49-F238E27FC236}">
                <a16:creationId xmlns:a16="http://schemas.microsoft.com/office/drawing/2014/main" id="{D16FD7C0-4ADB-044D-8C34-A134BBFA512E}"/>
              </a:ext>
            </a:extLst>
          </p:cNvPr>
          <p:cNvSpPr>
            <a:spLocks noChangeArrowheads="1"/>
          </p:cNvSpPr>
          <p:nvPr/>
        </p:nvSpPr>
        <p:spPr bwMode="auto">
          <a:xfrm rot="-761975">
            <a:off x="4114800" y="5791200"/>
            <a:ext cx="5334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4" name="Text Box 66">
            <a:extLst>
              <a:ext uri="{FF2B5EF4-FFF2-40B4-BE49-F238E27FC236}">
                <a16:creationId xmlns:a16="http://schemas.microsoft.com/office/drawing/2014/main" id="{4284EDC1-C1F1-2C44-AC17-5234B0DEF7FD}"/>
              </a:ext>
            </a:extLst>
          </p:cNvPr>
          <p:cNvSpPr txBox="1">
            <a:spLocks noChangeArrowheads="1"/>
          </p:cNvSpPr>
          <p:nvPr/>
        </p:nvSpPr>
        <p:spPr bwMode="auto">
          <a:xfrm rot="-832652">
            <a:off x="3733800" y="5486400"/>
            <a:ext cx="1600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200">
                <a:latin typeface="Arial" panose="020B0604020202020204" pitchFamily="34" charset="0"/>
              </a:rPr>
              <a:t>Pool of Siloam</a:t>
            </a:r>
          </a:p>
        </p:txBody>
      </p:sp>
      <p:sp>
        <p:nvSpPr>
          <p:cNvPr id="2115" name="Text Box 67">
            <a:extLst>
              <a:ext uri="{FF2B5EF4-FFF2-40B4-BE49-F238E27FC236}">
                <a16:creationId xmlns:a16="http://schemas.microsoft.com/office/drawing/2014/main" id="{527506A0-F636-FE48-81AD-60526E81D7EB}"/>
              </a:ext>
            </a:extLst>
          </p:cNvPr>
          <p:cNvSpPr txBox="1">
            <a:spLocks noChangeArrowheads="1"/>
          </p:cNvSpPr>
          <p:nvPr/>
        </p:nvSpPr>
        <p:spPr bwMode="auto">
          <a:xfrm rot="-2094710">
            <a:off x="533400" y="5410200"/>
            <a:ext cx="2060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b="1">
                <a:latin typeface="Arial" panose="020B0604020202020204" pitchFamily="34" charset="0"/>
              </a:rPr>
              <a:t>HINOM VALLEY</a:t>
            </a:r>
          </a:p>
        </p:txBody>
      </p:sp>
      <p:sp>
        <p:nvSpPr>
          <p:cNvPr id="2116" name="Text Box 68">
            <a:extLst>
              <a:ext uri="{FF2B5EF4-FFF2-40B4-BE49-F238E27FC236}">
                <a16:creationId xmlns:a16="http://schemas.microsoft.com/office/drawing/2014/main" id="{FCEBB1B5-7E77-6947-8D32-D1ED194A82AF}"/>
              </a:ext>
            </a:extLst>
          </p:cNvPr>
          <p:cNvSpPr txBox="1">
            <a:spLocks noChangeArrowheads="1"/>
          </p:cNvSpPr>
          <p:nvPr/>
        </p:nvSpPr>
        <p:spPr bwMode="auto">
          <a:xfrm>
            <a:off x="7010400" y="5943600"/>
            <a:ext cx="213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b="1">
                <a:latin typeface="Arial" panose="020B0604020202020204" pitchFamily="34" charset="0"/>
              </a:rPr>
              <a:t>KIDRON VALLEY</a:t>
            </a:r>
          </a:p>
        </p:txBody>
      </p:sp>
      <p:sp>
        <p:nvSpPr>
          <p:cNvPr id="2117" name="Rectangle 69">
            <a:extLst>
              <a:ext uri="{FF2B5EF4-FFF2-40B4-BE49-F238E27FC236}">
                <a16:creationId xmlns:a16="http://schemas.microsoft.com/office/drawing/2014/main" id="{0A63B1F6-36E7-4545-B116-6DAA63A7FBBB}"/>
              </a:ext>
            </a:extLst>
          </p:cNvPr>
          <p:cNvSpPr>
            <a:spLocks noChangeArrowheads="1"/>
          </p:cNvSpPr>
          <p:nvPr/>
        </p:nvSpPr>
        <p:spPr bwMode="auto">
          <a:xfrm>
            <a:off x="4343400" y="1447800"/>
            <a:ext cx="152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1" name="Text Box 73">
            <a:extLst>
              <a:ext uri="{FF2B5EF4-FFF2-40B4-BE49-F238E27FC236}">
                <a16:creationId xmlns:a16="http://schemas.microsoft.com/office/drawing/2014/main" id="{0B49632C-9C9C-A242-9AA4-E440BE7342BF}"/>
              </a:ext>
            </a:extLst>
          </p:cNvPr>
          <p:cNvSpPr txBox="1">
            <a:spLocks noChangeArrowheads="1"/>
          </p:cNvSpPr>
          <p:nvPr/>
        </p:nvSpPr>
        <p:spPr bwMode="auto">
          <a:xfrm>
            <a:off x="4572000" y="1066800"/>
            <a:ext cx="1841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endParaRPr lang="en-US" altLang="en-US" sz="1000">
              <a:latin typeface="Arial" panose="020B0604020202020204" pitchFamily="34" charset="0"/>
            </a:endParaRPr>
          </a:p>
        </p:txBody>
      </p:sp>
      <p:sp>
        <p:nvSpPr>
          <p:cNvPr id="2122" name="Text Box 74">
            <a:extLst>
              <a:ext uri="{FF2B5EF4-FFF2-40B4-BE49-F238E27FC236}">
                <a16:creationId xmlns:a16="http://schemas.microsoft.com/office/drawing/2014/main" id="{D42D9A46-40C6-EB44-91C8-7964E553F673}"/>
              </a:ext>
            </a:extLst>
          </p:cNvPr>
          <p:cNvSpPr txBox="1">
            <a:spLocks noChangeArrowheads="1"/>
          </p:cNvSpPr>
          <p:nvPr/>
        </p:nvSpPr>
        <p:spPr bwMode="auto">
          <a:xfrm>
            <a:off x="7604125" y="4327525"/>
            <a:ext cx="1222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600">
                <a:latin typeface="Arial" panose="020B0604020202020204" pitchFamily="34" charset="0"/>
              </a:rPr>
              <a:t>To Bethany</a:t>
            </a:r>
            <a:br>
              <a:rPr lang="en-US" altLang="en-US" sz="1600">
                <a:latin typeface="Arial" panose="020B0604020202020204" pitchFamily="34" charset="0"/>
              </a:rPr>
            </a:br>
            <a:r>
              <a:rPr lang="en-US" altLang="en-US" sz="1600">
                <a:latin typeface="Arial" panose="020B0604020202020204" pitchFamily="34" charset="0"/>
              </a:rPr>
              <a:t>       </a:t>
            </a:r>
          </a:p>
        </p:txBody>
      </p:sp>
      <p:sp>
        <p:nvSpPr>
          <p:cNvPr id="2123" name="Line 75">
            <a:extLst>
              <a:ext uri="{FF2B5EF4-FFF2-40B4-BE49-F238E27FC236}">
                <a16:creationId xmlns:a16="http://schemas.microsoft.com/office/drawing/2014/main" id="{5F40EE7B-3D7F-B749-A759-26C8C5996CC8}"/>
              </a:ext>
            </a:extLst>
          </p:cNvPr>
          <p:cNvSpPr>
            <a:spLocks noChangeShapeType="1"/>
          </p:cNvSpPr>
          <p:nvPr/>
        </p:nvSpPr>
        <p:spPr bwMode="auto">
          <a:xfrm>
            <a:off x="8229600" y="4724400"/>
            <a:ext cx="304800" cy="533400"/>
          </a:xfrm>
          <a:prstGeom prst="line">
            <a:avLst/>
          </a:prstGeom>
          <a:noFill/>
          <a:ln w="571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24" name="Text Box 76">
            <a:extLst>
              <a:ext uri="{FF2B5EF4-FFF2-40B4-BE49-F238E27FC236}">
                <a16:creationId xmlns:a16="http://schemas.microsoft.com/office/drawing/2014/main" id="{ED670128-BBB0-D048-B0C8-45E7502E438C}"/>
              </a:ext>
            </a:extLst>
          </p:cNvPr>
          <p:cNvSpPr txBox="1">
            <a:spLocks noChangeArrowheads="1"/>
          </p:cNvSpPr>
          <p:nvPr/>
        </p:nvSpPr>
        <p:spPr bwMode="auto">
          <a:xfrm rot="-852951">
            <a:off x="4414838" y="1192213"/>
            <a:ext cx="15700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600" b="1">
                <a:latin typeface="Arial Narrow" panose="020B0604020202020204" pitchFamily="34" charset="0"/>
              </a:rPr>
              <a:t>Tower of Hananel</a:t>
            </a:r>
          </a:p>
        </p:txBody>
      </p:sp>
      <p:sp>
        <p:nvSpPr>
          <p:cNvPr id="2125" name="Oval 77">
            <a:extLst>
              <a:ext uri="{FF2B5EF4-FFF2-40B4-BE49-F238E27FC236}">
                <a16:creationId xmlns:a16="http://schemas.microsoft.com/office/drawing/2014/main" id="{EC2502CF-877C-BA40-8FA0-BFE784417E9B}"/>
              </a:ext>
            </a:extLst>
          </p:cNvPr>
          <p:cNvSpPr>
            <a:spLocks noChangeArrowheads="1"/>
          </p:cNvSpPr>
          <p:nvPr/>
        </p:nvSpPr>
        <p:spPr bwMode="auto">
          <a:xfrm rot="-1001955">
            <a:off x="5562600" y="4419600"/>
            <a:ext cx="381000" cy="228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6" name="Text Box 78">
            <a:extLst>
              <a:ext uri="{FF2B5EF4-FFF2-40B4-BE49-F238E27FC236}">
                <a16:creationId xmlns:a16="http://schemas.microsoft.com/office/drawing/2014/main" id="{0B0E6FE9-C050-7B40-AA04-1028CC529821}"/>
              </a:ext>
            </a:extLst>
          </p:cNvPr>
          <p:cNvSpPr txBox="1">
            <a:spLocks noChangeArrowheads="1"/>
          </p:cNvSpPr>
          <p:nvPr/>
        </p:nvSpPr>
        <p:spPr bwMode="auto">
          <a:xfrm rot="784396">
            <a:off x="5789613" y="4637088"/>
            <a:ext cx="1476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400" b="1">
                <a:latin typeface="Arial Narrow" panose="020B0604020202020204" pitchFamily="34" charset="0"/>
              </a:rPr>
              <a:t>Gihon Spring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A390E6D-7E1A-594F-9F1C-3A3FEC1FD677}"/>
              </a:ext>
            </a:extLst>
          </p:cNvPr>
          <p:cNvSpPr>
            <a:spLocks noChangeArrowheads="1"/>
          </p:cNvSpPr>
          <p:nvPr/>
        </p:nvSpPr>
        <p:spPr bwMode="auto">
          <a:xfrm>
            <a:off x="381000" y="304800"/>
            <a:ext cx="8382000" cy="5867400"/>
          </a:xfrm>
          <a:prstGeom prst="rect">
            <a:avLst/>
          </a:prstGeom>
          <a:solidFill>
            <a:schemeClr val="accent1"/>
          </a:solidFill>
          <a:ln w="180975" cmpd="tri">
            <a:solidFill>
              <a:srgbClr val="D60093"/>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1400">
              <a:latin typeface="Arial" panose="020B0604020202020204" pitchFamily="34" charset="0"/>
            </a:endParaRPr>
          </a:p>
        </p:txBody>
      </p:sp>
      <p:sp>
        <p:nvSpPr>
          <p:cNvPr id="22531" name="Text Box 3">
            <a:extLst>
              <a:ext uri="{FF2B5EF4-FFF2-40B4-BE49-F238E27FC236}">
                <a16:creationId xmlns:a16="http://schemas.microsoft.com/office/drawing/2014/main" id="{00F23F80-8906-6A49-8A71-76E6790EA1D7}"/>
              </a:ext>
            </a:extLst>
          </p:cNvPr>
          <p:cNvSpPr txBox="1">
            <a:spLocks noChangeArrowheads="1"/>
          </p:cNvSpPr>
          <p:nvPr/>
        </p:nvSpPr>
        <p:spPr bwMode="auto">
          <a:xfrm>
            <a:off x="631825" y="1905000"/>
            <a:ext cx="184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tLang="en-US" sz="1400">
                <a:latin typeface="Arial" panose="020B0604020202020204" pitchFamily="34" charset="0"/>
              </a:rPr>
              <a:t>H</a:t>
            </a:r>
          </a:p>
        </p:txBody>
      </p:sp>
      <p:sp>
        <p:nvSpPr>
          <p:cNvPr id="22532" name="Text Box 4">
            <a:extLst>
              <a:ext uri="{FF2B5EF4-FFF2-40B4-BE49-F238E27FC236}">
                <a16:creationId xmlns:a16="http://schemas.microsoft.com/office/drawing/2014/main" id="{6C195B16-E24E-CC43-953F-CF542FC2A227}"/>
              </a:ext>
            </a:extLst>
          </p:cNvPr>
          <p:cNvSpPr txBox="1">
            <a:spLocks noChangeArrowheads="1"/>
          </p:cNvSpPr>
          <p:nvPr/>
        </p:nvSpPr>
        <p:spPr bwMode="auto">
          <a:xfrm rot="16200000" flipH="1">
            <a:off x="-1028700" y="2781300"/>
            <a:ext cx="3276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b="1">
                <a:latin typeface="Cambria" panose="02040503050406030204" pitchFamily="18" charset="0"/>
              </a:rPr>
              <a:t>Attitude of</a:t>
            </a:r>
            <a:r>
              <a:rPr lang="en-US" altLang="en-US" sz="5400">
                <a:latin typeface="Cambria" panose="02040503050406030204" pitchFamily="18" charset="0"/>
              </a:rPr>
              <a:t> </a:t>
            </a:r>
            <a:r>
              <a:rPr lang="en-US" altLang="en-US" sz="2800" b="1">
                <a:latin typeface="Cambria" panose="02040503050406030204" pitchFamily="18" charset="0"/>
              </a:rPr>
              <a:t>Humility</a:t>
            </a:r>
          </a:p>
        </p:txBody>
      </p:sp>
      <p:sp>
        <p:nvSpPr>
          <p:cNvPr id="22533" name="Text Box 5">
            <a:extLst>
              <a:ext uri="{FF2B5EF4-FFF2-40B4-BE49-F238E27FC236}">
                <a16:creationId xmlns:a16="http://schemas.microsoft.com/office/drawing/2014/main" id="{DDEE849F-6B3B-7649-92E2-E8894F82E710}"/>
              </a:ext>
            </a:extLst>
          </p:cNvPr>
          <p:cNvSpPr txBox="1">
            <a:spLocks noChangeArrowheads="1"/>
          </p:cNvSpPr>
          <p:nvPr/>
        </p:nvSpPr>
        <p:spPr bwMode="auto">
          <a:xfrm rot="5400000" flipH="1">
            <a:off x="6492876" y="3090862"/>
            <a:ext cx="38084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800" b="1">
                <a:latin typeface="Cambria" panose="02040503050406030204" pitchFamily="18" charset="0"/>
              </a:rPr>
              <a:t>Foundation</a:t>
            </a:r>
            <a:r>
              <a:rPr lang="en-US" altLang="en-US" sz="2400">
                <a:latin typeface="Cambria" panose="02040503050406030204" pitchFamily="18" charset="0"/>
              </a:rPr>
              <a:t> </a:t>
            </a:r>
            <a:r>
              <a:rPr lang="en-US" altLang="en-US" sz="2400" b="1">
                <a:latin typeface="Cambria" panose="02040503050406030204" pitchFamily="18" charset="0"/>
              </a:rPr>
              <a:t>of Prayer</a:t>
            </a:r>
          </a:p>
        </p:txBody>
      </p:sp>
      <p:sp>
        <p:nvSpPr>
          <p:cNvPr id="22534" name="Text Box 6">
            <a:extLst>
              <a:ext uri="{FF2B5EF4-FFF2-40B4-BE49-F238E27FC236}">
                <a16:creationId xmlns:a16="http://schemas.microsoft.com/office/drawing/2014/main" id="{6A334B84-2DE0-CF44-8478-6E2ACFFA41C7}"/>
              </a:ext>
            </a:extLst>
          </p:cNvPr>
          <p:cNvSpPr txBox="1">
            <a:spLocks noChangeArrowheads="1"/>
          </p:cNvSpPr>
          <p:nvPr/>
        </p:nvSpPr>
        <p:spPr bwMode="auto">
          <a:xfrm rot="10800000" flipV="1">
            <a:off x="3048000" y="304800"/>
            <a:ext cx="3733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b="1">
                <a:latin typeface="Cambria" panose="02040503050406030204" pitchFamily="18" charset="0"/>
              </a:rPr>
              <a:t>Concern for Character</a:t>
            </a:r>
          </a:p>
        </p:txBody>
      </p:sp>
      <p:sp>
        <p:nvSpPr>
          <p:cNvPr id="22535" name="Text Box 7">
            <a:extLst>
              <a:ext uri="{FF2B5EF4-FFF2-40B4-BE49-F238E27FC236}">
                <a16:creationId xmlns:a16="http://schemas.microsoft.com/office/drawing/2014/main" id="{94C627D9-854E-A04C-913F-F2AEDEDDE3A3}"/>
              </a:ext>
            </a:extLst>
          </p:cNvPr>
          <p:cNvSpPr txBox="1">
            <a:spLocks noChangeArrowheads="1"/>
          </p:cNvSpPr>
          <p:nvPr/>
        </p:nvSpPr>
        <p:spPr bwMode="auto">
          <a:xfrm rot="10800000" flipV="1">
            <a:off x="2895600" y="5638800"/>
            <a:ext cx="3582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2400" b="1">
                <a:latin typeface="Cambria" panose="02040503050406030204" pitchFamily="18" charset="0"/>
              </a:rPr>
              <a:t>Spirit of Determination</a:t>
            </a:r>
          </a:p>
        </p:txBody>
      </p:sp>
      <p:sp>
        <p:nvSpPr>
          <p:cNvPr id="22536" name="Rectangle 8">
            <a:extLst>
              <a:ext uri="{FF2B5EF4-FFF2-40B4-BE49-F238E27FC236}">
                <a16:creationId xmlns:a16="http://schemas.microsoft.com/office/drawing/2014/main" id="{6B0E750F-95A5-A94C-87A2-756F324D86A8}"/>
              </a:ext>
            </a:extLst>
          </p:cNvPr>
          <p:cNvSpPr>
            <a:spLocks noChangeArrowheads="1"/>
          </p:cNvSpPr>
          <p:nvPr/>
        </p:nvSpPr>
        <p:spPr bwMode="auto">
          <a:xfrm>
            <a:off x="1143000" y="838200"/>
            <a:ext cx="6858000" cy="4876800"/>
          </a:xfrm>
          <a:prstGeom prst="rect">
            <a:avLst/>
          </a:prstGeom>
          <a:solidFill>
            <a:srgbClr val="EEF7F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ltLang="en-US" sz="3600">
                <a:solidFill>
                  <a:srgbClr val="CC6600"/>
                </a:solidFill>
                <a:latin typeface="Clarendon Condensed" pitchFamily="18" charset="0"/>
              </a:rPr>
              <a:t>		       Nehemiah</a:t>
            </a:r>
          </a:p>
        </p:txBody>
      </p:sp>
      <p:graphicFrame>
        <p:nvGraphicFramePr>
          <p:cNvPr id="2" name="Diagram 1">
            <a:extLst>
              <a:ext uri="{FF2B5EF4-FFF2-40B4-BE49-F238E27FC236}">
                <a16:creationId xmlns:a16="http://schemas.microsoft.com/office/drawing/2014/main" id="{7F0F9399-24EC-F54F-95D5-B613F1E9FD22}"/>
              </a:ext>
            </a:extLst>
          </p:cNvPr>
          <p:cNvGraphicFramePr/>
          <p:nvPr/>
        </p:nvGraphicFramePr>
        <p:xfrm>
          <a:off x="2286000" y="1143000"/>
          <a:ext cx="4572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6F30-36AF-3A4C-AB9A-C394EE551181}"/>
              </a:ext>
            </a:extLst>
          </p:cNvPr>
          <p:cNvSpPr>
            <a:spLocks noGrp="1"/>
          </p:cNvSpPr>
          <p:nvPr>
            <p:ph type="title"/>
          </p:nvPr>
        </p:nvSpPr>
        <p:spPr/>
        <p:txBody>
          <a:bodyPr>
            <a:normAutofit/>
          </a:bodyPr>
          <a:lstStyle/>
          <a:p>
            <a:r>
              <a:rPr lang="en-US" sz="3600" dirty="0"/>
              <a:t>Nehemiah’s return</a:t>
            </a:r>
          </a:p>
        </p:txBody>
      </p:sp>
      <p:sp>
        <p:nvSpPr>
          <p:cNvPr id="3" name="Content Placeholder 2">
            <a:extLst>
              <a:ext uri="{FF2B5EF4-FFF2-40B4-BE49-F238E27FC236}">
                <a16:creationId xmlns:a16="http://schemas.microsoft.com/office/drawing/2014/main" id="{9C2483EE-9945-1F40-9D86-1DBAEA4710DD}"/>
              </a:ext>
            </a:extLst>
          </p:cNvPr>
          <p:cNvSpPr>
            <a:spLocks noGrp="1"/>
          </p:cNvSpPr>
          <p:nvPr>
            <p:ph idx="1"/>
          </p:nvPr>
        </p:nvSpPr>
        <p:spPr/>
        <p:txBody>
          <a:bodyPr>
            <a:normAutofit/>
          </a:bodyPr>
          <a:lstStyle/>
          <a:p>
            <a:pPr marL="118872" indent="0">
              <a:buNone/>
            </a:pPr>
            <a:r>
              <a:rPr lang="en-US" sz="2200" dirty="0"/>
              <a:t>”The third group of exiles to return from Babylon to the old homeland was under the general direction of a layman known as Nehemiah.  He apparently came from a well to do family of Jews living in Susa or Shushan.  He rose to the high position of cup-bearer of Artaxerxes, king of Persia.  This influential position was also highly lucrative...The king graciously expressed his sympathetic interest by giving Nehemiah leave of absence to go to Jerusalem and in addition provided passports and letters to the officials in Palestine.  He provided him also with a royal escort and with authority to secure materials for rebuilding the walls of Jerusalem.” --- Hester, heart of Hebrew History, page 267-268.      </a:t>
            </a:r>
          </a:p>
        </p:txBody>
      </p:sp>
    </p:spTree>
    <p:extLst>
      <p:ext uri="{BB962C8B-B14F-4D97-AF65-F5344CB8AC3E}">
        <p14:creationId xmlns:p14="http://schemas.microsoft.com/office/powerpoint/2010/main" val="40853765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364</TotalTime>
  <Words>4915</Words>
  <Application>Microsoft Macintosh PowerPoint</Application>
  <PresentationFormat>On-screen Show (4:3)</PresentationFormat>
  <Paragraphs>459</Paragraphs>
  <Slides>15</Slides>
  <Notes>11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15</vt:i4>
      </vt:variant>
    </vt:vector>
  </HeadingPairs>
  <TitlesOfParts>
    <vt:vector size="29" baseType="lpstr">
      <vt:lpstr>Abadi MT Condensed Extra Bold</vt:lpstr>
      <vt:lpstr>Aharoni</vt:lpstr>
      <vt:lpstr>Albertus</vt:lpstr>
      <vt:lpstr>American Typewriter Condensed</vt:lpstr>
      <vt:lpstr>Arial</vt:lpstr>
      <vt:lpstr>Arial Narrow</vt:lpstr>
      <vt:lpstr>Calibri</vt:lpstr>
      <vt:lpstr>Cambria</vt:lpstr>
      <vt:lpstr>Clarendon Condensed</vt:lpstr>
      <vt:lpstr>Corbel</vt:lpstr>
      <vt:lpstr>Wingdings</vt:lpstr>
      <vt:lpstr>Wingdings 2</vt:lpstr>
      <vt:lpstr>Wingdings 3</vt:lpstr>
      <vt:lpstr>Module</vt:lpstr>
      <vt:lpstr>Symphony of the Scriptures</vt:lpstr>
      <vt:lpstr>Nehemiah: Three Distinct Roles</vt:lpstr>
      <vt:lpstr>PowerPoint Presentation</vt:lpstr>
      <vt:lpstr>  </vt:lpstr>
      <vt:lpstr>The Three Returns from Exile</vt:lpstr>
      <vt:lpstr>PowerPoint Presentation</vt:lpstr>
      <vt:lpstr>Nehemiah’s Jerusalem</vt:lpstr>
      <vt:lpstr>PowerPoint Presentation</vt:lpstr>
      <vt:lpstr>Nehemiah’s return</vt:lpstr>
      <vt:lpstr>Who wrote the book?</vt:lpstr>
      <vt:lpstr>Where are we?</vt:lpstr>
      <vt:lpstr>Why is Nehemiah so important?</vt:lpstr>
      <vt:lpstr>What's the point?</vt:lpstr>
      <vt:lpstr>How do I apply this?</vt:lpstr>
      <vt:lpstr>Nehemiah: Three Distinct Roles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Symphony of the Scriptures</dc:title>
  <dc:creator>rfink</dc:creator>
  <cp:lastModifiedBy>Ross Fink</cp:lastModifiedBy>
  <cp:revision>47</cp:revision>
  <cp:lastPrinted>2021-04-21T14:40:12Z</cp:lastPrinted>
  <dcterms:created xsi:type="dcterms:W3CDTF">2010-11-26T16:19:48Z</dcterms:created>
  <dcterms:modified xsi:type="dcterms:W3CDTF">2022-12-29T19:26:36Z</dcterms:modified>
</cp:coreProperties>
</file>